
<file path=[Content_Types].xml><?xml version="1.0" encoding="utf-8"?>
<Types xmlns="http://schemas.openxmlformats.org/package/2006/content-types">
  <Override PartName="/_rels/.rels" ContentType="application/vnd.openxmlformats-package.relationships+xml"/>
  <Override PartName="/ppt/notesSlides/notesSlide19.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11.xml" ContentType="application/vnd.openxmlformats-officedocument.presentationml.notesSlide+xml"/>
  <Override PartName="/ppt/notesSlides/notesSlide26.xml" ContentType="application/vnd.openxmlformats-officedocument.presentationml.notesSlide+xml"/>
  <Override PartName="/ppt/notesSlides/notesSlide22.xml" ContentType="application/vnd.openxmlformats-officedocument.presentationml.notesSlide+xml"/>
  <Override PartName="/ppt/notesSlides/notesSlide7.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17.xml" ContentType="application/vnd.openxmlformats-officedocument.presentationml.notesSlide+xml"/>
  <Override PartName="/ppt/notesSlides/notesSlide4.xml" ContentType="application/vnd.openxmlformats-officedocument.presentationml.notesSlide+xml"/>
  <Override PartName="/ppt/notesSlides/notesSlide13.xml" ContentType="application/vnd.openxmlformats-officedocument.presentationml.notesSlide+xml"/>
  <Override PartName="/ppt/notesSlides/notesSlide24.xml" ContentType="application/vnd.openxmlformats-officedocument.presentationml.notesSlide+xml"/>
  <Override PartName="/ppt/notesSlides/notesSlide20.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_rels/notesSlide16.xml.rels" ContentType="application/vnd.openxmlformats-package.relationships+xml"/>
  <Override PartName="/ppt/notesSlides/_rels/notesSlide7.xml.rels" ContentType="application/vnd.openxmlformats-package.relationships+xml"/>
  <Override PartName="/ppt/notesSlides/_rels/notesSlide15.xml.rels" ContentType="application/vnd.openxmlformats-package.relationships+xml"/>
  <Override PartName="/ppt/notesSlides/_rels/notesSlide14.xml.rels" ContentType="application/vnd.openxmlformats-package.relationships+xml"/>
  <Override PartName="/ppt/notesSlides/_rels/notesSlide5.xml.rels" ContentType="application/vnd.openxmlformats-package.relationships+xml"/>
  <Override PartName="/ppt/notesSlides/_rels/notesSlide13.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12.xml.rels" ContentType="application/vnd.openxmlformats-package.relationships+xml"/>
  <Override PartName="/ppt/notesSlides/_rels/notesSlide26.xml.rels" ContentType="application/vnd.openxmlformats-package.relationships+xml"/>
  <Override PartName="/ppt/notesSlides/_rels/notesSlide2.xml.rels" ContentType="application/vnd.openxmlformats-package.relationships+xml"/>
  <Override PartName="/ppt/notesSlides/_rels/notesSlide11.xml.rels" ContentType="application/vnd.openxmlformats-package.relationships+xml"/>
  <Override PartName="/ppt/notesSlides/_rels/notesSlide25.xml.rels" ContentType="application/vnd.openxmlformats-package.relationships+xml"/>
  <Override PartName="/ppt/notesSlides/_rels/notesSlide1.xml.rels" ContentType="application/vnd.openxmlformats-package.relationships+xml"/>
  <Override PartName="/ppt/notesSlides/_rels/notesSlide10.xml.rels" ContentType="application/vnd.openxmlformats-package.relationships+xml"/>
  <Override PartName="/ppt/notesSlides/_rels/notesSlide20.xml.rels" ContentType="application/vnd.openxmlformats-package.relationships+xml"/>
  <Override PartName="/ppt/notesSlides/_rels/notesSlide19.xml.rels" ContentType="application/vnd.openxmlformats-package.relationships+xml"/>
  <Override PartName="/ppt/notesSlides/_rels/notesSlide24.xml.rels" ContentType="application/vnd.openxmlformats-package.relationships+xml"/>
  <Override PartName="/ppt/notesSlides/_rels/notesSlide17.xml.rels" ContentType="application/vnd.openxmlformats-package.relationships+xml"/>
  <Override PartName="/ppt/notesSlides/_rels/notesSlide8.xml.rels" ContentType="application/vnd.openxmlformats-package.relationships+xml"/>
  <Override PartName="/ppt/notesSlides/_rels/notesSlide22.xml.rels" ContentType="application/vnd.openxmlformats-package.relationships+xml"/>
  <Override PartName="/ppt/notesSlides/notesSlide25.xml" ContentType="application/vnd.openxmlformats-officedocument.presentationml.notesSlide+xml"/>
  <Override PartName="/ppt/_rels/presentation.xml.rels" ContentType="application/vnd.openxmlformats-package.relationships+xml"/>
  <Override PartName="/ppt/media/image6.png" ContentType="image/png"/>
  <Override PartName="/ppt/media/image1.jpeg" ContentType="image/jpeg"/>
  <Override PartName="/ppt/media/image2.jpeg" ContentType="image/jpeg"/>
  <Override PartName="/ppt/media/image3.jpeg" ContentType="image/jpeg"/>
  <Override PartName="/ppt/media/image4.jpeg" ContentType="image/jpeg"/>
  <Override PartName="/ppt/media/image7.jpeg" ContentType="image/jpeg"/>
  <Override PartName="/ppt/media/image5.png" ContentType="image/png"/>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_rels/slideLayout37.xml.rels" ContentType="application/vnd.openxmlformats-package.relationships+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39.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48.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6.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44.xml.rels" ContentType="application/vnd.openxmlformats-package.relationships+xml"/>
  <Override PartName="/ppt/slideLayouts/_rels/slideLayout1.xml.rels" ContentType="application/vnd.openxmlformats-package.relationships+xml"/>
  <Override PartName="/ppt/slideLayouts/_rels/slideLayout42.xml.rels" ContentType="application/vnd.openxmlformats-package.relationships+xml"/>
  <Override PartName="/ppt/slideLayouts/_rels/slideLayout40.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38.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7.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4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43.xml.rels" ContentType="application/vnd.openxmlformats-package.relationships+xml"/>
  <Override PartName="/ppt/slideLayouts/_rels/slideLayout41.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19.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s/_rels/slide28.xml.rels" ContentType="application/vnd.openxmlformats-package.relationships+xml"/>
  <Override PartName="/ppt/slides/_rels/slide12.xml.rels" ContentType="application/vnd.openxmlformats-package.relationships+xml"/>
  <Override PartName="/ppt/slides/_rels/slide10.xml.rels" ContentType="application/vnd.openxmlformats-package.relationships+xml"/>
  <Override PartName="/ppt/slides/_rels/slide2.xml.rels" ContentType="application/vnd.openxmlformats-package.relationships+xml"/>
  <Override PartName="/ppt/slides/_rels/slide18.xml.rels" ContentType="application/vnd.openxmlformats-package.relationships+xml"/>
  <Override PartName="/ppt/slides/_rels/slide16.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6.xml.rels" ContentType="application/vnd.openxmlformats-package.relationships+xml"/>
  <Override PartName="/ppt/slides/_rels/slide2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29.xml.rels" ContentType="application/vnd.openxmlformats-package.relationships+xml"/>
  <Override PartName="/ppt/slides/_rels/slide27.xml.rels" ContentType="application/vnd.openxmlformats-package.relationships+xml"/>
  <Override PartName="/ppt/slides/_rels/slide13.xml.rels" ContentType="application/vnd.openxmlformats-package.relationships+xml"/>
  <Override PartName="/ppt/slides/_rels/slide11.xml.rels" ContentType="application/vnd.openxmlformats-package.relationships+xml"/>
  <Override PartName="/ppt/slides/_rels/slide30.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19.xml.rels" ContentType="application/vnd.openxmlformats-package.relationships+xml"/>
  <Override PartName="/ppt/slides/_rels/slide17.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6.xml.rels" ContentType="application/vnd.openxmlformats-package.relationships+xml"/>
  <Override PartName="/ppt/slides/_rels/slide7.xml.rels" ContentType="application/vnd.openxmlformats-package.relationships+xml"/>
  <Override PartName="/ppt/slides/_rels/slide24.xml.rels" ContentType="application/vnd.openxmlformats-package.relationships+xml"/>
  <Override PartName="/ppt/slides/_rels/slide22.xml.rels" ContentType="application/vnd.openxmlformats-package.relationships+xml"/>
  <Override PartName="/ppt/slides/_rels/slide5.xml.rels" ContentType="application/vnd.openxmlformats-package.relationships+xml"/>
  <Override PartName="/ppt/slides/_rels/slide20.xml.rels" ContentType="application/vnd.openxmlformats-package.relationships+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29.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26.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Masters/slideMaster1.xml" ContentType="application/vnd.openxmlformats-officedocument.presentationml.slideMaster+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4.xml" ContentType="application/vnd.openxmlformats-officedocument.theme+xml"/>
  <Override PartName="/ppt/theme/theme1.xml" ContentType="application/vnd.openxmlformats-officedocument.theme+xml"/>
  <Override PartName="/ppt/theme/theme5.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30" Type="http://schemas.openxmlformats.org/officeDocument/2006/relationships/slide" Target="slides/slide24.xml"/><Relationship Id="rId31" Type="http://schemas.openxmlformats.org/officeDocument/2006/relationships/slide" Target="slides/slide25.xml"/><Relationship Id="rId32" Type="http://schemas.openxmlformats.org/officeDocument/2006/relationships/slide" Target="slides/slide26.xml"/><Relationship Id="rId33" Type="http://schemas.openxmlformats.org/officeDocument/2006/relationships/slide" Target="slides/slide27.xml"/><Relationship Id="rId34" Type="http://schemas.openxmlformats.org/officeDocument/2006/relationships/slide" Target="slides/slide28.xml"/><Relationship Id="rId35" Type="http://schemas.openxmlformats.org/officeDocument/2006/relationships/slide" Target="slides/slide29.xml"/><Relationship Id="rId36" Type="http://schemas.openxmlformats.org/officeDocument/2006/relationships/slide" Target="slides/slide30.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5" name="PlaceHolder 1"/>
          <p:cNvSpPr>
            <a:spLocks noGrp="1"/>
          </p:cNvSpPr>
          <p:nvPr>
            <p:ph type="body"/>
          </p:nvPr>
        </p:nvSpPr>
        <p:spPr>
          <a:xfrm>
            <a:off x="756000" y="5078520"/>
            <a:ext cx="6047640" cy="4811040"/>
          </a:xfrm>
          <a:prstGeom prst="rect">
            <a:avLst/>
          </a:prstGeom>
        </p:spPr>
        <p:txBody>
          <a:bodyPr bIns="0" lIns="0" rIns="0" tIns="0" wrap="none"/>
          <a:p>
            <a:r>
              <a:rPr lang="fr-FR"/>
              <a:t>Cliquez pour modifier le format des notes</a:t>
            </a:r>
            <a:endParaRPr/>
          </a:p>
        </p:txBody>
      </p:sp>
      <p:sp>
        <p:nvSpPr>
          <p:cNvPr id="196" name="PlaceHolder 2"/>
          <p:cNvSpPr>
            <a:spLocks noGrp="1"/>
          </p:cNvSpPr>
          <p:nvPr>
            <p:ph type="hdr"/>
          </p:nvPr>
        </p:nvSpPr>
        <p:spPr>
          <a:xfrm>
            <a:off x="0" y="0"/>
            <a:ext cx="3280320" cy="534240"/>
          </a:xfrm>
          <a:prstGeom prst="rect">
            <a:avLst/>
          </a:prstGeom>
        </p:spPr>
        <p:txBody>
          <a:bodyPr bIns="0" lIns="0" rIns="0" tIns="0" wrap="none"/>
          <a:p>
            <a:r>
              <a:rPr lang="fr-FR"/>
              <a:t>&lt;en-tête&gt;</a:t>
            </a:r>
            <a:endParaRPr/>
          </a:p>
        </p:txBody>
      </p:sp>
      <p:sp>
        <p:nvSpPr>
          <p:cNvPr id="197" name="PlaceHolder 3"/>
          <p:cNvSpPr>
            <a:spLocks noGrp="1"/>
          </p:cNvSpPr>
          <p:nvPr>
            <p:ph type="dt"/>
          </p:nvPr>
        </p:nvSpPr>
        <p:spPr>
          <a:xfrm>
            <a:off x="4279320" y="0"/>
            <a:ext cx="3280320" cy="534240"/>
          </a:xfrm>
          <a:prstGeom prst="rect">
            <a:avLst/>
          </a:prstGeom>
        </p:spPr>
        <p:txBody>
          <a:bodyPr bIns="0" lIns="0" rIns="0" tIns="0" wrap="none"/>
          <a:p>
            <a:pPr algn="r"/>
            <a:r>
              <a:rPr lang="fr-FR"/>
              <a:t>&lt;date/heure&gt;</a:t>
            </a:r>
            <a:endParaRPr/>
          </a:p>
        </p:txBody>
      </p:sp>
      <p:sp>
        <p:nvSpPr>
          <p:cNvPr id="198" name="PlaceHolder 4"/>
          <p:cNvSpPr>
            <a:spLocks noGrp="1"/>
          </p:cNvSpPr>
          <p:nvPr>
            <p:ph type="ftr"/>
          </p:nvPr>
        </p:nvSpPr>
        <p:spPr>
          <a:xfrm>
            <a:off x="0" y="10157400"/>
            <a:ext cx="3280320" cy="534240"/>
          </a:xfrm>
          <a:prstGeom prst="rect">
            <a:avLst/>
          </a:prstGeom>
        </p:spPr>
        <p:txBody>
          <a:bodyPr anchor="b" bIns="0" lIns="0" rIns="0" tIns="0" wrap="none"/>
          <a:p>
            <a:r>
              <a:rPr lang="fr-FR"/>
              <a:t>&lt;pied de page&gt;</a:t>
            </a:r>
            <a:endParaRPr/>
          </a:p>
        </p:txBody>
      </p:sp>
      <p:sp>
        <p:nvSpPr>
          <p:cNvPr id="199" name="PlaceHolder 5"/>
          <p:cNvSpPr>
            <a:spLocks noGrp="1"/>
          </p:cNvSpPr>
          <p:nvPr>
            <p:ph type="sldNum"/>
          </p:nvPr>
        </p:nvSpPr>
        <p:spPr>
          <a:xfrm>
            <a:off x="4279320" y="10157400"/>
            <a:ext cx="3280320" cy="534240"/>
          </a:xfrm>
          <a:prstGeom prst="rect">
            <a:avLst/>
          </a:prstGeom>
        </p:spPr>
        <p:txBody>
          <a:bodyPr anchor="b" bIns="0" lIns="0" rIns="0" tIns="0" wrap="none"/>
          <a:p>
            <a:pPr algn="r"/>
            <a:fld id="{01F171E1-71B1-41E1-91D1-91B1510131C1}" type="slidenum">
              <a:rPr lang="fr-FR"/>
              <a:t>&lt;numéro&gt;</a:t>
            </a:fld>
            <a:endParaRPr/>
          </a:p>
        </p:txBody>
      </p:sp>
    </p:spTree>
  </p:cSld>
  <p:clrMap accent1="accent1" accent2="accent2" accent3="accent3" accent4="accent4" accent5="accent5" accent6="accent6" bg1="lt1" bg2="lt2" folHlink="folHlink" hlink="hlink" tx1="dk1" tx2="dk2"/>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26.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9" name="PlaceHolder 1"/>
          <p:cNvSpPr>
            <a:spLocks noGrp="1"/>
          </p:cNvSpPr>
          <p:nvPr>
            <p:ph type="body"/>
          </p:nvPr>
        </p:nvSpPr>
        <p:spPr>
          <a:xfrm>
            <a:off x="0" y="0"/>
            <a:ext cx="-11796840" cy="-11796840"/>
          </a:xfrm>
          <a:prstGeom prst="rect">
            <a:avLst/>
          </a:prstGeom>
        </p:spPr>
        <p:txBody>
          <a:bodyPr bIns="45000" lIns="90000" rIns="90000" tIns="45000"/>
          <a:p>
            <a:endParaRPr/>
          </a:p>
          <a:p>
            <a:endParaRPr/>
          </a:p>
          <a:p>
            <a:endParaRPr/>
          </a:p>
          <a:p>
            <a:endParaRPr/>
          </a:p>
          <a:p>
            <a:endParaRPr/>
          </a:p>
          <a:p>
            <a:endParaRPr/>
          </a:p>
          <a:p>
            <a:endParaRPr/>
          </a:p>
          <a:p>
            <a:r>
              <a:rPr lang="fr-FR"/>
              <a:t>Bjr à toutes et à tous, je me présente, je suis xy, je vais présenter mon travail de recherche dans le cadre de la thèse en cotutelle entre xx et yy, qui est dirigé par x et y. </a:t>
            </a:r>
            <a:endParaRPr/>
          </a:p>
          <a:p>
            <a:r>
              <a:rPr lang="fr-FR"/>
              <a:t>Le titre de cet exposé est : je vais essayer de ne pas utiliser des algorithmes et des notions mathémtiques et je vais présenter plutôt un quelques exp illustratifs pour bien vous expliquer mon travail de recherche.</a:t>
            </a:r>
            <a:endParaRPr/>
          </a:p>
        </p:txBody>
      </p:sp>
      <p:sp>
        <p:nvSpPr>
          <p:cNvPr id="310" name="TextShape 2"/>
          <p:cNvSpPr txBox="1"/>
          <p:nvPr/>
        </p:nvSpPr>
        <p:spPr>
          <a:xfrm>
            <a:off x="0" y="0"/>
            <a:ext cx="-11796840" cy="-11796840"/>
          </a:xfrm>
          <a:prstGeom prst="rect">
            <a:avLst/>
          </a:prstGeom>
        </p:spPr>
        <p:txBody>
          <a:bodyPr bIns="45000" lIns="90000" rIns="90000" tIns="45000"/>
          <a:p>
            <a:pPr>
              <a:lnSpc>
                <a:spcPct val="100000"/>
              </a:lnSpc>
            </a:pPr>
            <a:fld id="{0121C181-1121-41D1-8111-3141814171D1}" type="slidenum">
              <a:rPr lang="fr-FR">
                <a:solidFill>
                  <a:srgbClr val="000000"/>
                </a:solidFill>
                <a:latin typeface="+mn-lt"/>
                <a:ea typeface="+mn-ea"/>
              </a:rPr>
              <a:t>&lt;numéro&gt;</a:t>
            </a:fld>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3" name="PlaceHolder 1"/>
          <p:cNvSpPr>
            <a:spLocks noGrp="1"/>
          </p:cNvSpPr>
          <p:nvPr>
            <p:ph type="body"/>
          </p:nvPr>
        </p:nvSpPr>
        <p:spPr>
          <a:xfrm>
            <a:off x="0" y="0"/>
            <a:ext cx="-11796840" cy="-11796840"/>
          </a:xfrm>
          <a:prstGeom prst="rect">
            <a:avLst/>
          </a:prstGeom>
        </p:spPr>
        <p:txBody>
          <a:bodyPr bIns="45000" lIns="90000" rIns="90000" tIns="45000"/>
          <a:p>
            <a:r>
              <a:rPr lang="fr-FR"/>
              <a:t>Considérons un problème de prise de décision multicritère avec</a:t>
            </a:r>
            <a:endParaRPr/>
          </a:p>
        </p:txBody>
      </p:sp>
      <p:sp>
        <p:nvSpPr>
          <p:cNvPr id="324" name="TextShape 2"/>
          <p:cNvSpPr txBox="1"/>
          <p:nvPr/>
        </p:nvSpPr>
        <p:spPr>
          <a:xfrm>
            <a:off x="0" y="0"/>
            <a:ext cx="-11796840" cy="-11796840"/>
          </a:xfrm>
          <a:prstGeom prst="rect">
            <a:avLst/>
          </a:prstGeom>
        </p:spPr>
        <p:txBody>
          <a:bodyPr bIns="45000" lIns="90000" rIns="90000" tIns="45000"/>
          <a:p>
            <a:pPr>
              <a:lnSpc>
                <a:spcPct val="100000"/>
              </a:lnSpc>
            </a:pPr>
            <a:fld id="{A1218191-4131-41A1-A101-717171B18131}" type="slidenum">
              <a:rPr lang="fr-FR">
                <a:solidFill>
                  <a:srgbClr val="000000"/>
                </a:solidFill>
                <a:latin typeface="+mn-lt"/>
                <a:ea typeface="+mn-ea"/>
              </a:rPr>
              <a:t>&lt;numéro&gt;</a:t>
            </a:fld>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5" name="PlaceHolder 1"/>
          <p:cNvSpPr>
            <a:spLocks noGrp="1"/>
          </p:cNvSpPr>
          <p:nvPr>
            <p:ph type="body"/>
          </p:nvPr>
        </p:nvSpPr>
        <p:spPr>
          <a:xfrm>
            <a:off x="0" y="0"/>
            <a:ext cx="-11796840" cy="-11796840"/>
          </a:xfrm>
          <a:prstGeom prst="rect">
            <a:avLst/>
          </a:prstGeom>
        </p:spPr>
        <p:txBody>
          <a:bodyPr bIns="45000" lIns="90000" rIns="90000" tIns="45000"/>
          <a:p>
            <a:r>
              <a:rPr lang="fr-FR"/>
              <a:t>d1 à d2 et d3 (i.e., </a:t>
            </a:r>
            <a:endParaRPr/>
          </a:p>
          <a:p>
            <a:r>
              <a:rPr lang="fr-FR"/>
              <a:t> </a:t>
            </a:r>
            <a:r>
              <a:rPr lang="fr-FR"/>
              <a:t>La question majeure qui se pose ici est : est </a:t>
            </a:r>
            <a:endParaRPr/>
          </a:p>
          <a:p>
            <a:endParaRPr/>
          </a:p>
          <a:p>
            <a:r>
              <a:rPr lang="fr-FR"/>
              <a:t>Pour ce faire, il serait nécessaire de trouver les poids w1 et w2 de c1 et c2 respectivement, de telle sorte que les préférences du décideur puissent être modélisées par ces opérateurs d’agrégation. Nous aurons donc :</a:t>
            </a:r>
            <a:endParaRPr/>
          </a:p>
          <a:p>
            <a:r>
              <a:rPr lang="fr-FR"/>
              <a:t>d2 ∼ d3 ⇔ w1 (C1 (d1 )) + w2 (C2 (d1 )) = w1 (C1 (d2 )) + w2 (C2 (d2 )) ⇒ w1 = w2</a:t>
            </a:r>
            <a:endParaRPr/>
          </a:p>
          <a:p>
            <a:r>
              <a:rPr lang="fr-FR"/>
              <a:t>d1 ≻ d2 ⇔ w1 (C1 (d1 )) + w2 (C2 (d1 )) &gt; w1 (C1 (d2 )) + w2 (C2 (d2 ))</a:t>
            </a:r>
            <a:endParaRPr/>
          </a:p>
          <a:p>
            <a:r>
              <a:rPr lang="fr-FR"/>
              <a:t>⇒ </a:t>
            </a:r>
            <a:r>
              <a:rPr lang="fr-FR"/>
              <a:t>0.45 × (w1 + w2 ) &gt; w2</a:t>
            </a:r>
            <a:endParaRPr/>
          </a:p>
          <a:p>
            <a:r>
              <a:rPr lang="fr-FR"/>
              <a:t>Par conséquent, nous obtenons : 0.9w2 &gt; w2 , ce qui est absurde.</a:t>
            </a:r>
            <a:endParaRPr/>
          </a:p>
          <a:p>
            <a:endParaRPr/>
          </a:p>
        </p:txBody>
      </p:sp>
      <p:sp>
        <p:nvSpPr>
          <p:cNvPr id="326" name="TextShape 2"/>
          <p:cNvSpPr txBox="1"/>
          <p:nvPr/>
        </p:nvSpPr>
        <p:spPr>
          <a:xfrm>
            <a:off x="0" y="0"/>
            <a:ext cx="-11796840" cy="-11796840"/>
          </a:xfrm>
          <a:prstGeom prst="rect">
            <a:avLst/>
          </a:prstGeom>
        </p:spPr>
        <p:txBody>
          <a:bodyPr bIns="45000" lIns="90000" rIns="90000" tIns="45000"/>
          <a:p>
            <a:pPr>
              <a:lnSpc>
                <a:spcPct val="100000"/>
              </a:lnSpc>
            </a:pPr>
            <a:fld id="{71914101-F1F1-4161-A1F1-D1F141B15161}" type="slidenum">
              <a:rPr lang="fr-FR">
                <a:solidFill>
                  <a:srgbClr val="000000"/>
                </a:solidFill>
                <a:latin typeface="+mn-lt"/>
                <a:ea typeface="+mn-ea"/>
              </a:rPr>
              <a:t>&lt;numéro&gt;</a:t>
            </a:fld>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7" name="PlaceHolder 1"/>
          <p:cNvSpPr>
            <a:spLocks noGrp="1"/>
          </p:cNvSpPr>
          <p:nvPr>
            <p:ph type="body"/>
          </p:nvPr>
        </p:nvSpPr>
        <p:spPr>
          <a:xfrm>
            <a:off x="0" y="0"/>
            <a:ext cx="-11796840" cy="-11796840"/>
          </a:xfrm>
          <a:prstGeom prst="rect">
            <a:avLst/>
          </a:prstGeom>
        </p:spPr>
        <p:txBody>
          <a:bodyPr bIns="45000" lIns="90000" rIns="90000" tIns="45000"/>
          <a:p>
            <a:r>
              <a:rPr lang="fr-FR"/>
              <a:t>ont été récemment proposés (da Costa Pereira et al., 2009). Néanmoins, il existe toujours des</a:t>
            </a:r>
            <a:endParaRPr/>
          </a:p>
          <a:p>
            <a:endParaRPr/>
          </a:p>
          <a:p>
            <a:r>
              <a:rPr lang="fr-FR"/>
              <a:t>Formellement, le Par  xemple, si on considère </a:t>
            </a:r>
            <a:endParaRPr/>
          </a:p>
        </p:txBody>
      </p:sp>
      <p:sp>
        <p:nvSpPr>
          <p:cNvPr id="328" name="TextShape 2"/>
          <p:cNvSpPr txBox="1"/>
          <p:nvPr/>
        </p:nvSpPr>
        <p:spPr>
          <a:xfrm>
            <a:off x="0" y="0"/>
            <a:ext cx="-11796840" cy="-11796840"/>
          </a:xfrm>
          <a:prstGeom prst="rect">
            <a:avLst/>
          </a:prstGeom>
        </p:spPr>
        <p:txBody>
          <a:bodyPr bIns="45000" lIns="90000" rIns="90000" tIns="45000"/>
          <a:p>
            <a:pPr>
              <a:lnSpc>
                <a:spcPct val="100000"/>
              </a:lnSpc>
            </a:pPr>
            <a:fld id="{A1117161-3101-4121-8151-31B131215131}" type="slidenum">
              <a:rPr lang="fr-FR">
                <a:solidFill>
                  <a:srgbClr val="000000"/>
                </a:solidFill>
                <a:latin typeface="+mn-lt"/>
                <a:ea typeface="+mn-ea"/>
              </a:rPr>
              <a:t>&lt;numéro&gt;</a:t>
            </a:fld>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9" name="PlaceHolder 1"/>
          <p:cNvSpPr>
            <a:spLocks noGrp="1"/>
          </p:cNvSpPr>
          <p:nvPr>
            <p:ph type="body"/>
          </p:nvPr>
        </p:nvSpPr>
        <p:spPr>
          <a:xfrm>
            <a:off x="0" y="0"/>
            <a:ext cx="-11796840" cy="-11796840"/>
          </a:xfrm>
          <a:prstGeom prst="rect">
            <a:avLst/>
          </a:prstGeom>
        </p:spPr>
        <p:txBody>
          <a:bodyPr bIns="45000" lIns="90000" rIns="90000" tIns="45000"/>
          <a:p>
            <a:r>
              <a:rPr lang="fr-FR"/>
              <a:t>Ainsi, on aura : </a:t>
            </a:r>
            <a:endParaRPr/>
          </a:p>
          <a:p>
            <a:r>
              <a:rPr lang="fr-FR"/>
              <a:t>{Ab, F r} ≻C {Au, Ci}. Pour prendre en compte ces contraintes, il serait judicieux de considérer des poids non seulement sur les critères individuels, mais aussi sur les sous ensembles de critères. Dans l’exemple 1, comme le décideur préfére les documents qui satisfont de manière équitable les deux critères, on devrait attribuer  un poids w12 au sous ensemble {c1 , c2 }. Idéalement, on doit assigner à w12 avec un score elevé (e.g., w12 = 1) et attribuer à w1 et w2 des scores faibles (e.g., w1 = w2 = 0.35) puisque c1 et c2 ne satisont pas le décideur quand ils agissent de manière indépendante.</a:t>
            </a:r>
            <a:endParaRPr/>
          </a:p>
          <a:p>
            <a:endParaRPr/>
          </a:p>
        </p:txBody>
      </p:sp>
      <p:sp>
        <p:nvSpPr>
          <p:cNvPr id="330" name="TextShape 2"/>
          <p:cNvSpPr txBox="1"/>
          <p:nvPr/>
        </p:nvSpPr>
        <p:spPr>
          <a:xfrm>
            <a:off x="0" y="0"/>
            <a:ext cx="-11796840" cy="-11796840"/>
          </a:xfrm>
          <a:prstGeom prst="rect">
            <a:avLst/>
          </a:prstGeom>
        </p:spPr>
        <p:txBody>
          <a:bodyPr bIns="45000" lIns="90000" rIns="90000" tIns="45000"/>
          <a:p>
            <a:pPr>
              <a:lnSpc>
                <a:spcPct val="100000"/>
              </a:lnSpc>
            </a:pPr>
            <a:fld id="{F1C191F1-21E1-4191-A1E1-F111D1B14111}" type="slidenum">
              <a:rPr lang="fr-FR">
                <a:solidFill>
                  <a:srgbClr val="000000"/>
                </a:solidFill>
                <a:latin typeface="+mn-lt"/>
                <a:ea typeface="+mn-ea"/>
              </a:rPr>
              <a:t>&lt;numéro&gt;</a:t>
            </a:fld>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1" name="PlaceHolder 1"/>
          <p:cNvSpPr>
            <a:spLocks noGrp="1"/>
          </p:cNvSpPr>
          <p:nvPr>
            <p:ph type="body"/>
          </p:nvPr>
        </p:nvSpPr>
        <p:spPr>
          <a:xfrm>
            <a:off x="0" y="0"/>
            <a:ext cx="-11796840" cy="-11796840"/>
          </a:xfrm>
          <a:prstGeom prst="rect">
            <a:avLst/>
          </a:prstGeom>
        </p:spPr>
        <p:txBody>
          <a:bodyPr bIns="45000" lIns="90000" rIns="90000" tIns="45000"/>
          <a:p>
            <a:r>
              <a:rPr lang="fr-FR"/>
              <a:t>C’est ainsi que l’agrégation par le biais de l’</a:t>
            </a:r>
            <a:endParaRPr/>
          </a:p>
          <a:p>
            <a:r>
              <a:rPr lang="fr-FR"/>
              <a:t>et opérateur permet </a:t>
            </a:r>
            <a:endParaRPr/>
          </a:p>
          <a:p>
            <a:r>
              <a:rPr lang="fr-FR"/>
              <a:t>En effet, cette mesure peut </a:t>
            </a:r>
            <a:endParaRPr/>
          </a:p>
        </p:txBody>
      </p:sp>
      <p:sp>
        <p:nvSpPr>
          <p:cNvPr id="332" name="TextShape 2"/>
          <p:cNvSpPr txBox="1"/>
          <p:nvPr/>
        </p:nvSpPr>
        <p:spPr>
          <a:xfrm>
            <a:off x="0" y="0"/>
            <a:ext cx="-11796840" cy="-11796840"/>
          </a:xfrm>
          <a:prstGeom prst="rect">
            <a:avLst/>
          </a:prstGeom>
        </p:spPr>
        <p:txBody>
          <a:bodyPr bIns="45000" lIns="90000" rIns="90000" tIns="45000"/>
          <a:p>
            <a:pPr>
              <a:lnSpc>
                <a:spcPct val="100000"/>
              </a:lnSpc>
            </a:pPr>
            <a:fld id="{F131F131-6151-4131-9151-510111E1D1E1}" type="slidenum">
              <a:rPr lang="fr-FR">
                <a:solidFill>
                  <a:srgbClr val="000000"/>
                </a:solidFill>
                <a:latin typeface="+mn-lt"/>
                <a:ea typeface="+mn-ea"/>
              </a:rPr>
              <a:t>&lt;numéro&gt;</a:t>
            </a:fld>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3" name="PlaceHolder 1"/>
          <p:cNvSpPr>
            <a:spLocks noGrp="1"/>
          </p:cNvSpPr>
          <p:nvPr>
            <p:ph type="body"/>
          </p:nvPr>
        </p:nvSpPr>
        <p:spPr>
          <a:xfrm>
            <a:off x="0" y="0"/>
            <a:ext cx="-11796840" cy="-11796840"/>
          </a:xfrm>
          <a:prstGeom prst="rect">
            <a:avLst/>
          </a:prstGeom>
        </p:spPr>
        <p:txBody>
          <a:bodyPr bIns="45000" lIns="90000" rIns="90000" tIns="45000"/>
          <a:p>
            <a:r>
              <a:rPr lang="fr-FR"/>
              <a:t>En reprenant l’exemple déjà mentionné, </a:t>
            </a:r>
            <a:endParaRPr/>
          </a:p>
        </p:txBody>
      </p:sp>
      <p:sp>
        <p:nvSpPr>
          <p:cNvPr id="334" name="TextShape 2"/>
          <p:cNvSpPr txBox="1"/>
          <p:nvPr/>
        </p:nvSpPr>
        <p:spPr>
          <a:xfrm>
            <a:off x="0" y="0"/>
            <a:ext cx="-11796840" cy="-11796840"/>
          </a:xfrm>
          <a:prstGeom prst="rect">
            <a:avLst/>
          </a:prstGeom>
        </p:spPr>
        <p:txBody>
          <a:bodyPr bIns="45000" lIns="90000" rIns="90000" tIns="45000"/>
          <a:p>
            <a:pPr>
              <a:lnSpc>
                <a:spcPct val="100000"/>
              </a:lnSpc>
            </a:pPr>
            <a:fld id="{11B19101-51F1-4121-B111-C1B181F10121}" type="slidenum">
              <a:rPr lang="fr-FR">
                <a:solidFill>
                  <a:srgbClr val="000000"/>
                </a:solidFill>
                <a:latin typeface="+mn-lt"/>
                <a:ea typeface="+mn-ea"/>
              </a:rPr>
              <a:t>&lt;numéro&gt;</a:t>
            </a:fld>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5" name="PlaceHolder 1"/>
          <p:cNvSpPr>
            <a:spLocks noGrp="1"/>
          </p:cNvSpPr>
          <p:nvPr>
            <p:ph type="body"/>
          </p:nvPr>
        </p:nvSpPr>
        <p:spPr>
          <a:xfrm>
            <a:off x="0" y="0"/>
            <a:ext cx="-11796840" cy="-11796840"/>
          </a:xfrm>
          <a:prstGeom prst="rect">
            <a:avLst/>
          </a:prstGeom>
        </p:spPr>
        <p:txBody>
          <a:bodyPr bIns="45000" lIns="90000" rIns="90000" tIns="45000"/>
          <a:p>
            <a:r>
              <a:rPr lang="fr-FR"/>
              <a:t>détaillée dans la section 2, </a:t>
            </a:r>
            <a:endParaRPr/>
          </a:p>
          <a:p>
            <a:r>
              <a:rPr lang="fr-FR"/>
              <a:t>Nous avons plusieurs documents vs plusieurs critères ou dimension de pertinence </a:t>
            </a:r>
            <a:endParaRPr/>
          </a:p>
          <a:p>
            <a:pPr>
              <a:lnSpc>
                <a:spcPct val="100000"/>
              </a:lnSpc>
            </a:pPr>
            <a:r>
              <a:rPr lang="fr-FR"/>
              <a:t>l’intégrale de Choquet se basant sur le concept de mesure floue, s’avère un bon candidat pour ce type d’agrégation.</a:t>
            </a:r>
            <a:endParaRPr/>
          </a:p>
          <a:p>
            <a:pPr>
              <a:lnSpc>
                <a:spcPct val="100000"/>
              </a:lnSpc>
            </a:pPr>
            <a:endParaRPr/>
          </a:p>
          <a:p>
            <a:pPr>
              <a:lnSpc>
                <a:spcPct val="100000"/>
              </a:lnSpc>
            </a:pPr>
            <a:r>
              <a:rPr lang="fr-FR"/>
              <a:t>Le choix de l’intégrale de Choquet comme opérateur d’agrégation est motivé par sa De plus, comme il a été démontré dans plusieurs travaux de RI, que les </a:t>
            </a:r>
            <a:endParaRPr/>
          </a:p>
        </p:txBody>
      </p:sp>
      <p:sp>
        <p:nvSpPr>
          <p:cNvPr id="336" name="TextShape 2"/>
          <p:cNvSpPr txBox="1"/>
          <p:nvPr/>
        </p:nvSpPr>
        <p:spPr>
          <a:xfrm>
            <a:off x="0" y="0"/>
            <a:ext cx="-11796840" cy="-11796840"/>
          </a:xfrm>
          <a:prstGeom prst="rect">
            <a:avLst/>
          </a:prstGeom>
        </p:spPr>
        <p:txBody>
          <a:bodyPr bIns="45000" lIns="90000" rIns="90000" tIns="45000"/>
          <a:p>
            <a:pPr>
              <a:lnSpc>
                <a:spcPct val="100000"/>
              </a:lnSpc>
            </a:pPr>
            <a:fld id="{5191C1D1-3171-41B1-A131-C1B181B10171}" type="slidenum">
              <a:rPr lang="fr-FR">
                <a:solidFill>
                  <a:srgbClr val="000000"/>
                </a:solidFill>
                <a:latin typeface="+mn-lt"/>
                <a:ea typeface="+mn-ea"/>
              </a:rPr>
              <a:t>&lt;numéro&gt;</a:t>
            </a:fld>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7" name="PlaceHolder 1"/>
          <p:cNvSpPr>
            <a:spLocks noGrp="1"/>
          </p:cNvSpPr>
          <p:nvPr>
            <p:ph type="body"/>
          </p:nvPr>
        </p:nvSpPr>
        <p:spPr>
          <a:xfrm>
            <a:off x="0" y="0"/>
            <a:ext cx="-11796840" cy="-11796840"/>
          </a:xfrm>
          <a:prstGeom prst="rect">
            <a:avLst/>
          </a:prstGeom>
        </p:spPr>
        <p:txBody>
          <a:bodyPr bIns="45000" lIns="90000" rIns="90000" tIns="45000"/>
          <a:p>
            <a:r>
              <a:rPr lang="fr-FR"/>
              <a:t>Soient </a:t>
            </a:r>
            <a:endParaRPr/>
          </a:p>
          <a:p>
            <a:r>
              <a:rPr lang="fr-FR"/>
              <a:t>Ces dimensions peuvent représenter, selon l’application considérée, des critères, des décideurs ou même des votants. </a:t>
            </a:r>
            <a:endParaRPr/>
          </a:p>
        </p:txBody>
      </p:sp>
      <p:sp>
        <p:nvSpPr>
          <p:cNvPr id="338" name="TextShape 2"/>
          <p:cNvSpPr txBox="1"/>
          <p:nvPr/>
        </p:nvSpPr>
        <p:spPr>
          <a:xfrm>
            <a:off x="0" y="0"/>
            <a:ext cx="-11796840" cy="-11796840"/>
          </a:xfrm>
          <a:prstGeom prst="rect">
            <a:avLst/>
          </a:prstGeom>
        </p:spPr>
        <p:txBody>
          <a:bodyPr bIns="45000" lIns="90000" rIns="90000" tIns="45000"/>
          <a:p>
            <a:pPr>
              <a:lnSpc>
                <a:spcPct val="100000"/>
              </a:lnSpc>
            </a:pPr>
            <a:fld id="{31610181-71D1-41A1-B1C1-9141A1316121}" type="slidenum">
              <a:rPr lang="fr-FR">
                <a:solidFill>
                  <a:srgbClr val="000000"/>
                </a:solidFill>
                <a:latin typeface="+mn-lt"/>
                <a:ea typeface="+mn-ea"/>
              </a:rPr>
              <a:t>&lt;numéro&gt;</a:t>
            </a:fld>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9" name="PlaceHolder 1"/>
          <p:cNvSpPr>
            <a:spLocks noGrp="1"/>
          </p:cNvSpPr>
          <p:nvPr>
            <p:ph type="body"/>
          </p:nvPr>
        </p:nvSpPr>
        <p:spPr>
          <a:xfrm>
            <a:off x="0" y="0"/>
            <a:ext cx="-11796840" cy="-11796840"/>
          </a:xfrm>
          <a:prstGeom prst="rect">
            <a:avLst/>
          </a:prstGeom>
        </p:spPr>
        <p:txBody>
          <a:bodyPr bIns="45000" lIns="90000" rIns="90000" tIns="45000"/>
          <a:p>
            <a:r>
              <a:rPr lang="fr-FR"/>
              <a:t>Comme illustré dans l’exemple 1, quand il s’agit de l’</a:t>
            </a:r>
            <a:endParaRPr/>
          </a:p>
          <a:p>
            <a:r>
              <a:rPr lang="fr-FR"/>
              <a:t>d’où la puissance de l’intégrale de Choquet dans ce contexte.</a:t>
            </a:r>
            <a:endParaRPr/>
          </a:p>
          <a:p>
            <a:r>
              <a:rPr lang="fr-FR"/>
              <a:t>À la même combinaison</a:t>
            </a:r>
            <a:endParaRPr/>
          </a:p>
          <a:p>
            <a:r>
              <a:rPr lang="fr-FR"/>
              <a:t>Corrélation négative </a:t>
            </a:r>
            <a:endParaRPr/>
          </a:p>
          <a:p>
            <a:r>
              <a:rPr lang="fr-FR"/>
              <a:t>Ceci doit être pris en compte dans l’agg</a:t>
            </a:r>
            <a:endParaRPr/>
          </a:p>
        </p:txBody>
      </p:sp>
      <p:sp>
        <p:nvSpPr>
          <p:cNvPr id="340" name="TextShape 2"/>
          <p:cNvSpPr txBox="1"/>
          <p:nvPr/>
        </p:nvSpPr>
        <p:spPr>
          <a:xfrm>
            <a:off x="0" y="0"/>
            <a:ext cx="-11796840" cy="-11796840"/>
          </a:xfrm>
          <a:prstGeom prst="rect">
            <a:avLst/>
          </a:prstGeom>
        </p:spPr>
        <p:txBody>
          <a:bodyPr bIns="45000" lIns="90000" rIns="90000" tIns="45000"/>
          <a:p>
            <a:pPr>
              <a:lnSpc>
                <a:spcPct val="100000"/>
              </a:lnSpc>
            </a:pPr>
            <a:fld id="{5161E111-9181-4161-A111-F1E161010151}" type="slidenum">
              <a:rPr lang="fr-FR">
                <a:solidFill>
                  <a:srgbClr val="000000"/>
                </a:solidFill>
                <a:latin typeface="+mn-lt"/>
                <a:ea typeface="+mn-ea"/>
              </a:rPr>
              <a:t>&lt;numéro&gt;</a:t>
            </a:fld>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1" name="PlaceHolder 1"/>
          <p:cNvSpPr>
            <a:spLocks noGrp="1"/>
          </p:cNvSpPr>
          <p:nvPr>
            <p:ph type="body"/>
          </p:nvPr>
        </p:nvSpPr>
        <p:spPr>
          <a:xfrm>
            <a:off x="0" y="0"/>
            <a:ext cx="-11796840" cy="-11796840"/>
          </a:xfrm>
          <a:prstGeom prst="rect">
            <a:avLst/>
          </a:prstGeom>
        </p:spPr>
        <p:txBody>
          <a:bodyPr bIns="45000" lIns="90000" rIns="90000" tIns="45000"/>
          <a:p>
            <a:endParaRPr/>
          </a:p>
        </p:txBody>
      </p:sp>
      <p:sp>
        <p:nvSpPr>
          <p:cNvPr id="312" name="TextShape 2"/>
          <p:cNvSpPr txBox="1"/>
          <p:nvPr/>
        </p:nvSpPr>
        <p:spPr>
          <a:xfrm>
            <a:off x="0" y="0"/>
            <a:ext cx="-11796840" cy="-11796840"/>
          </a:xfrm>
          <a:prstGeom prst="rect">
            <a:avLst/>
          </a:prstGeom>
        </p:spPr>
        <p:txBody>
          <a:bodyPr bIns="45000" lIns="90000" rIns="90000" tIns="45000"/>
          <a:p>
            <a:pPr>
              <a:lnSpc>
                <a:spcPct val="100000"/>
              </a:lnSpc>
            </a:pPr>
            <a:fld id="{61D101A1-8141-4191-A141-E1D100010171}" type="slidenum">
              <a:rPr lang="fr-FR">
                <a:solidFill>
                  <a:srgbClr val="000000"/>
                </a:solidFill>
                <a:latin typeface="+mn-lt"/>
                <a:ea typeface="+mn-ea"/>
              </a:rPr>
              <a:t>&lt;numéro&gt;</a:t>
            </a:fld>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1" name="PlaceHolder 1"/>
          <p:cNvSpPr>
            <a:spLocks noGrp="1"/>
          </p:cNvSpPr>
          <p:nvPr>
            <p:ph type="body"/>
          </p:nvPr>
        </p:nvSpPr>
        <p:spPr>
          <a:xfrm>
            <a:off x="0" y="0"/>
            <a:ext cx="-11796840" cy="-11796840"/>
          </a:xfrm>
          <a:prstGeom prst="rect">
            <a:avLst/>
          </a:prstGeom>
        </p:spPr>
        <p:txBody>
          <a:bodyPr bIns="45000" lIns="90000" rIns="90000" tIns="45000"/>
          <a:p>
            <a:pPr>
              <a:lnSpc>
                <a:spcPct val="100000"/>
              </a:lnSpc>
            </a:pPr>
            <a:r>
              <a:rPr lang="fr-FR"/>
              <a:t>En effet, quand on traite de l’agrégation multidimensionnelle avec l’intégrale de Choquet en se basant sur les mesures floues, le défi majeur qui se pose est l’identification des capacités, surtout quand le nombre de critères est élevé (Grabisch et al., 2008). Pour répondre à ce défi, nous allons nous baser sur la méthode des moindres carrés qui est la méthode d’optimisation la plus utilisée dans la littérature pour cette fin5 (Grabisch et al., 2008). Pour ce faire, supposons tout d’abord que nous avons un petit sous ensemble de documents D, que nous allons considérer comme ensemble d’apprentissage. Après la sélection de D, le décideur est amené à exprimer ses préférences sur l’ensemble des documents selon les critères choisis. Supposons que l’utilisateur a donné les scores partiels Cik qui devront être assignés à chaque document dk ∈ D selon le critère ci . L’objectif de la méthode des moindres carrés est donc de minimiser l’erreur quadratique totale E 2 entre le score désiré y(dk ) donné par le décideur sur chaque document dk , et les scores globaux calculés par l’intégrale de Choquet. La formule de calcul de l’erreur quadratique est donné par :</a:t>
            </a:r>
            <a:endParaRPr/>
          </a:p>
          <a:p>
            <a:pPr>
              <a:lnSpc>
                <a:spcPct val="100000"/>
              </a:lnSpc>
            </a:pPr>
            <a:endParaRPr/>
          </a:p>
        </p:txBody>
      </p:sp>
      <p:sp>
        <p:nvSpPr>
          <p:cNvPr id="342" name="TextShape 2"/>
          <p:cNvSpPr txBox="1"/>
          <p:nvPr/>
        </p:nvSpPr>
        <p:spPr>
          <a:xfrm>
            <a:off x="0" y="0"/>
            <a:ext cx="-11796840" cy="-11796840"/>
          </a:xfrm>
          <a:prstGeom prst="rect">
            <a:avLst/>
          </a:prstGeom>
        </p:spPr>
        <p:txBody>
          <a:bodyPr bIns="45000" lIns="90000" rIns="90000" tIns="45000"/>
          <a:p>
            <a:pPr>
              <a:lnSpc>
                <a:spcPct val="100000"/>
              </a:lnSpc>
            </a:pPr>
            <a:fld id="{F131A171-71A1-4171-81B1-8191F1E171F1}" type="slidenum">
              <a:rPr lang="fr-FR">
                <a:solidFill>
                  <a:srgbClr val="000000"/>
                </a:solidFill>
                <a:latin typeface="+mn-lt"/>
                <a:ea typeface="+mn-ea"/>
              </a:rPr>
              <a:t>&lt;numéro&gt;</a:t>
            </a:fld>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3" name="PlaceHolder 1"/>
          <p:cNvSpPr>
            <a:spLocks noGrp="1"/>
          </p:cNvSpPr>
          <p:nvPr>
            <p:ph type="body"/>
          </p:nvPr>
        </p:nvSpPr>
        <p:spPr>
          <a:xfrm>
            <a:off x="0" y="0"/>
            <a:ext cx="-11796840" cy="-11796840"/>
          </a:xfrm>
          <a:prstGeom prst="rect">
            <a:avLst/>
          </a:prstGeom>
        </p:spPr>
        <p:txBody>
          <a:bodyPr bIns="45000" lIns="90000" rIns="90000" tIns="45000"/>
          <a:p>
            <a:r>
              <a:rPr lang="fr-FR"/>
              <a:t>Évaluer l’efficacité de l’intégrale de Choquet en combinant les dimensions de pertinence et </a:t>
            </a:r>
            <a:endParaRPr/>
          </a:p>
        </p:txBody>
      </p:sp>
      <p:sp>
        <p:nvSpPr>
          <p:cNvPr id="344" name="TextShape 2"/>
          <p:cNvSpPr txBox="1"/>
          <p:nvPr/>
        </p:nvSpPr>
        <p:spPr>
          <a:xfrm>
            <a:off x="0" y="0"/>
            <a:ext cx="-11796840" cy="-11796840"/>
          </a:xfrm>
          <a:prstGeom prst="rect">
            <a:avLst/>
          </a:prstGeom>
        </p:spPr>
        <p:txBody>
          <a:bodyPr bIns="45000" lIns="90000" rIns="90000" tIns="45000"/>
          <a:p>
            <a:pPr>
              <a:lnSpc>
                <a:spcPct val="100000"/>
              </a:lnSpc>
            </a:pPr>
            <a:fld id="{C1610011-31E1-4111-91A1-71B131A12131}" type="slidenum">
              <a:rPr lang="fr-FR">
                <a:solidFill>
                  <a:srgbClr val="000000"/>
                </a:solidFill>
                <a:latin typeface="+mn-lt"/>
                <a:ea typeface="+mn-ea"/>
              </a:rPr>
              <a:t>&lt;numéro&gt;</a:t>
            </a:fld>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5" name="PlaceHolder 1"/>
          <p:cNvSpPr>
            <a:spLocks noGrp="1"/>
          </p:cNvSpPr>
          <p:nvPr>
            <p:ph type="body"/>
          </p:nvPr>
        </p:nvSpPr>
        <p:spPr>
          <a:xfrm>
            <a:off x="0" y="0"/>
            <a:ext cx="-11796840" cy="-11796840"/>
          </a:xfrm>
          <a:prstGeom prst="rect">
            <a:avLst/>
          </a:prstGeom>
        </p:spPr>
        <p:txBody>
          <a:bodyPr bIns="45000" lIns="90000" rIns="90000" tIns="45000"/>
          <a:p>
            <a:endParaRPr/>
          </a:p>
        </p:txBody>
      </p:sp>
      <p:sp>
        <p:nvSpPr>
          <p:cNvPr id="346" name="TextShape 2"/>
          <p:cNvSpPr txBox="1"/>
          <p:nvPr/>
        </p:nvSpPr>
        <p:spPr>
          <a:xfrm>
            <a:off x="0" y="0"/>
            <a:ext cx="-11796840" cy="-11796840"/>
          </a:xfrm>
          <a:prstGeom prst="rect">
            <a:avLst/>
          </a:prstGeom>
        </p:spPr>
        <p:txBody>
          <a:bodyPr bIns="45000" lIns="90000" rIns="90000" tIns="45000"/>
          <a:p>
            <a:pPr>
              <a:lnSpc>
                <a:spcPct val="100000"/>
              </a:lnSpc>
            </a:pPr>
            <a:fld id="{D1F1D121-91B1-4141-B191-51C1A181E131}" type="slidenum">
              <a:rPr lang="fr-FR">
                <a:solidFill>
                  <a:srgbClr val="000000"/>
                </a:solidFill>
                <a:latin typeface="+mn-lt"/>
                <a:ea typeface="+mn-ea"/>
              </a:rPr>
              <a:t>&lt;numéro&gt;</a:t>
            </a:fld>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7" name="PlaceHolder 1"/>
          <p:cNvSpPr>
            <a:spLocks noGrp="1"/>
          </p:cNvSpPr>
          <p:nvPr>
            <p:ph type="body"/>
          </p:nvPr>
        </p:nvSpPr>
        <p:spPr>
          <a:xfrm>
            <a:off x="0" y="0"/>
            <a:ext cx="-11796840" cy="-11796840"/>
          </a:xfrm>
          <a:prstGeom prst="rect">
            <a:avLst/>
          </a:prstGeom>
        </p:spPr>
        <p:txBody>
          <a:bodyPr bIns="45000" lIns="90000" rIns="90000" tIns="45000"/>
          <a:p>
            <a:pPr>
              <a:lnSpc>
                <a:spcPct val="100000"/>
              </a:lnSpc>
            </a:pPr>
            <a:r>
              <a:rPr lang="fr-FR"/>
              <a:t>Une étape cruciale avant de calculer les scores globaux par l’intégrale de Choquet est l’identification des capacités. </a:t>
            </a:r>
            <a:endParaRPr/>
          </a:p>
          <a:p>
            <a:pPr>
              <a:lnSpc>
                <a:spcPct val="100000"/>
              </a:lnSpc>
            </a:pPr>
            <a:endParaRPr/>
          </a:p>
        </p:txBody>
      </p:sp>
      <p:sp>
        <p:nvSpPr>
          <p:cNvPr id="348" name="TextShape 2"/>
          <p:cNvSpPr txBox="1"/>
          <p:nvPr/>
        </p:nvSpPr>
        <p:spPr>
          <a:xfrm>
            <a:off x="0" y="0"/>
            <a:ext cx="-11796840" cy="-11796840"/>
          </a:xfrm>
          <a:prstGeom prst="rect">
            <a:avLst/>
          </a:prstGeom>
        </p:spPr>
        <p:txBody>
          <a:bodyPr bIns="45000" lIns="90000" rIns="90000" tIns="45000"/>
          <a:p>
            <a:pPr>
              <a:lnSpc>
                <a:spcPct val="100000"/>
              </a:lnSpc>
            </a:pPr>
            <a:fld id="{F121F1D1-2161-4101-B141-5141E101F141}" type="slidenum">
              <a:rPr lang="fr-FR">
                <a:solidFill>
                  <a:srgbClr val="000000"/>
                </a:solidFill>
                <a:latin typeface="+mn-lt"/>
                <a:ea typeface="+mn-ea"/>
              </a:rPr>
              <a:t>&lt;numéro&gt;</a:t>
            </a:fld>
            <a:endParaRPr/>
          </a:p>
        </p:txBody>
      </p:sp>
    </p:spTree>
  </p:cSld>
</p:notes>
</file>

<file path=ppt/notesSlides/notesSlide2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9" name="PlaceHolder 1"/>
          <p:cNvSpPr>
            <a:spLocks noGrp="1"/>
          </p:cNvSpPr>
          <p:nvPr>
            <p:ph type="body"/>
          </p:nvPr>
        </p:nvSpPr>
        <p:spPr>
          <a:xfrm>
            <a:off x="0" y="0"/>
            <a:ext cx="-11796840" cy="-11796840"/>
          </a:xfrm>
          <a:prstGeom prst="rect">
            <a:avLst/>
          </a:prstGeom>
        </p:spPr>
        <p:txBody>
          <a:bodyPr bIns="45000" lIns="90000" rIns="90000" tIns="45000"/>
          <a:p>
            <a:r>
              <a:rPr lang="fr-FR"/>
              <a:t>Efﬁcacité de l’agrégation de pertinence multidimensionnelle de notre approche dans la tâche de recherche de tweets. Les symboles ‡, † et ⋆ indiquent les améliorations signiﬁcatives sur MA, MAP ond et MCL respectivement.</a:t>
            </a:r>
            <a:endParaRPr/>
          </a:p>
        </p:txBody>
      </p:sp>
      <p:sp>
        <p:nvSpPr>
          <p:cNvPr id="350" name="TextShape 2"/>
          <p:cNvSpPr txBox="1"/>
          <p:nvPr/>
        </p:nvSpPr>
        <p:spPr>
          <a:xfrm>
            <a:off x="0" y="0"/>
            <a:ext cx="-11796840" cy="-11796840"/>
          </a:xfrm>
          <a:prstGeom prst="rect">
            <a:avLst/>
          </a:prstGeom>
        </p:spPr>
        <p:txBody>
          <a:bodyPr bIns="45000" lIns="90000" rIns="90000" tIns="45000"/>
          <a:p>
            <a:pPr>
              <a:lnSpc>
                <a:spcPct val="100000"/>
              </a:lnSpc>
            </a:pPr>
            <a:fld id="{0161E121-E111-4151-A131-B1B1A1A141B1}" type="slidenum">
              <a:rPr lang="fr-FR">
                <a:solidFill>
                  <a:srgbClr val="000000"/>
                </a:solidFill>
                <a:latin typeface="+mn-lt"/>
                <a:ea typeface="+mn-ea"/>
              </a:rPr>
              <a:t>&lt;numéro&gt;</a:t>
            </a:fld>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3" name="PlaceHolder 1"/>
          <p:cNvSpPr>
            <a:spLocks noGrp="1"/>
          </p:cNvSpPr>
          <p:nvPr>
            <p:ph type="body"/>
          </p:nvPr>
        </p:nvSpPr>
        <p:spPr>
          <a:xfrm>
            <a:off x="0" y="0"/>
            <a:ext cx="-11796840" cy="-11796840"/>
          </a:xfrm>
          <a:prstGeom prst="rect">
            <a:avLst/>
          </a:prstGeom>
        </p:spPr>
        <p:txBody>
          <a:bodyPr bIns="45000" lIns="90000" rIns="90000" tIns="45000"/>
          <a:p>
            <a:r>
              <a:rPr lang="fr-FR"/>
              <a:t>Le problème de la combinaison multicritère a été abondamment étudié dans de nombreux domaines de recherche, tels que</a:t>
            </a:r>
            <a:endParaRPr/>
          </a:p>
        </p:txBody>
      </p:sp>
      <p:sp>
        <p:nvSpPr>
          <p:cNvPr id="314" name="TextShape 2"/>
          <p:cNvSpPr txBox="1"/>
          <p:nvPr/>
        </p:nvSpPr>
        <p:spPr>
          <a:xfrm>
            <a:off x="0" y="0"/>
            <a:ext cx="-11796840" cy="-11796840"/>
          </a:xfrm>
          <a:prstGeom prst="rect">
            <a:avLst/>
          </a:prstGeom>
        </p:spPr>
        <p:txBody>
          <a:bodyPr bIns="45000" lIns="90000" rIns="90000" tIns="45000"/>
          <a:p>
            <a:pPr>
              <a:lnSpc>
                <a:spcPct val="100000"/>
              </a:lnSpc>
            </a:pPr>
            <a:fld id="{21B131D1-11B1-4101-91C1-D1A1810111E1}" type="slidenum">
              <a:rPr lang="fr-FR">
                <a:solidFill>
                  <a:srgbClr val="000000"/>
                </a:solidFill>
                <a:latin typeface="+mn-lt"/>
                <a:ea typeface="+mn-ea"/>
              </a:rPr>
              <a:t>&lt;numéro&gt;</a:t>
            </a:fld>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5" name="PlaceHolder 1"/>
          <p:cNvSpPr>
            <a:spLocks noGrp="1"/>
          </p:cNvSpPr>
          <p:nvPr>
            <p:ph type="body"/>
          </p:nvPr>
        </p:nvSpPr>
        <p:spPr>
          <a:xfrm>
            <a:off x="0" y="0"/>
            <a:ext cx="-11796840" cy="-11796840"/>
          </a:xfrm>
          <a:prstGeom prst="rect">
            <a:avLst/>
          </a:prstGeom>
        </p:spPr>
        <p:txBody>
          <a:bodyPr bIns="45000" lIns="90000" rIns="90000" tIns="45000"/>
          <a:p>
            <a:pPr>
              <a:lnSpc>
                <a:spcPct val="100000"/>
              </a:lnSpc>
            </a:pPr>
            <a:r>
              <a:rPr lang="fr-FR"/>
              <a:t>Ce problème a récemment connu une attention particulière dans le domaine de RI (Analyse multicritère et RI): </a:t>
            </a:r>
            <a:endParaRPr/>
          </a:p>
          <a:p>
            <a:pPr>
              <a:lnSpc>
                <a:spcPct val="100000"/>
              </a:lnSpc>
            </a:pPr>
            <a:r>
              <a:rPr lang="fr-FR"/>
              <a:t>concept clé dans la RI </a:t>
            </a:r>
            <a:endParaRPr/>
          </a:p>
          <a:p>
            <a:pPr>
              <a:lnSpc>
                <a:spcPct val="100000"/>
              </a:lnSpc>
            </a:pPr>
            <a:r>
              <a:rPr lang="fr-FR"/>
              <a:t>: des réflexions ont été menées pur mieux cette notion</a:t>
            </a:r>
            <a:endParaRPr/>
          </a:p>
          <a:p>
            <a:pPr>
              <a:lnSpc>
                <a:spcPct val="100000"/>
              </a:lnSpc>
            </a:pPr>
            <a:endParaRPr/>
          </a:p>
        </p:txBody>
      </p:sp>
      <p:sp>
        <p:nvSpPr>
          <p:cNvPr id="316" name="TextShape 2"/>
          <p:cNvSpPr txBox="1"/>
          <p:nvPr/>
        </p:nvSpPr>
        <p:spPr>
          <a:xfrm>
            <a:off x="0" y="0"/>
            <a:ext cx="-11796840" cy="-11796840"/>
          </a:xfrm>
          <a:prstGeom prst="rect">
            <a:avLst/>
          </a:prstGeom>
        </p:spPr>
        <p:txBody>
          <a:bodyPr bIns="45000" lIns="90000" rIns="90000" tIns="45000"/>
          <a:p>
            <a:pPr>
              <a:lnSpc>
                <a:spcPct val="100000"/>
              </a:lnSpc>
            </a:pPr>
            <a:fld id="{7191B131-5101-4181-91B1-210131F1C1D1}" type="slidenum">
              <a:rPr lang="fr-FR">
                <a:solidFill>
                  <a:srgbClr val="000000"/>
                </a:solidFill>
                <a:latin typeface="+mn-lt"/>
                <a:ea typeface="+mn-ea"/>
              </a:rPr>
              <a:t>&lt;numéro&gt;</a:t>
            </a:fld>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7" name="PlaceHolder 1"/>
          <p:cNvSpPr>
            <a:spLocks noGrp="1"/>
          </p:cNvSpPr>
          <p:nvPr>
            <p:ph type="body"/>
          </p:nvPr>
        </p:nvSpPr>
        <p:spPr>
          <a:xfrm>
            <a:off x="0" y="0"/>
            <a:ext cx="-11796840" cy="-11796840"/>
          </a:xfrm>
          <a:prstGeom prst="rect">
            <a:avLst/>
          </a:prstGeom>
        </p:spPr>
        <p:txBody>
          <a:bodyPr bIns="45000" lIns="90000" rIns="90000" tIns="45000"/>
          <a:p>
            <a:pPr>
              <a:lnSpc>
                <a:spcPct val="100000"/>
              </a:lnSpc>
            </a:pPr>
            <a:r>
              <a:rPr lang="fr-FR"/>
              <a:t>(la notion de pertinence est un concept  multidimensionnel qui Couvre plusieurs type : cognitive, situationnelle, etc. et qui a définit la notion de contexte.) diag dans page 1</a:t>
            </a:r>
            <a:endParaRPr/>
          </a:p>
          <a:p>
            <a:pPr>
              <a:lnSpc>
                <a:spcPct val="100000"/>
              </a:lnSpc>
            </a:pPr>
            <a:r>
              <a:rPr lang="fr-FR"/>
              <a:t>Les études menées ont menées à l’</a:t>
            </a:r>
            <a:endParaRPr/>
          </a:p>
          <a:p>
            <a:pPr>
              <a:lnSpc>
                <a:spcPct val="100000"/>
              </a:lnSpc>
            </a:pPr>
            <a:r>
              <a:rPr lang="fr-FR" sz="1200"/>
              <a:t>et améliorer les résultats de recherche</a:t>
            </a:r>
            <a:endParaRPr/>
          </a:p>
          <a:p>
            <a:pPr>
              <a:lnSpc>
                <a:spcPct val="100000"/>
              </a:lnSpc>
            </a:pPr>
            <a:endParaRPr/>
          </a:p>
        </p:txBody>
      </p:sp>
      <p:sp>
        <p:nvSpPr>
          <p:cNvPr id="318" name="TextShape 2"/>
          <p:cNvSpPr txBox="1"/>
          <p:nvPr/>
        </p:nvSpPr>
        <p:spPr>
          <a:xfrm>
            <a:off x="0" y="0"/>
            <a:ext cx="-11796840" cy="-11796840"/>
          </a:xfrm>
          <a:prstGeom prst="rect">
            <a:avLst/>
          </a:prstGeom>
        </p:spPr>
        <p:txBody>
          <a:bodyPr bIns="45000" lIns="90000" rIns="90000" tIns="45000"/>
          <a:p>
            <a:pPr>
              <a:lnSpc>
                <a:spcPct val="100000"/>
              </a:lnSpc>
            </a:pPr>
            <a:fld id="{B1C17121-51F1-4131-A151-41811121D121}" type="slidenum">
              <a:rPr lang="fr-FR">
                <a:solidFill>
                  <a:srgbClr val="000000"/>
                </a:solidFill>
                <a:latin typeface="+mn-lt"/>
                <a:ea typeface="+mn-ea"/>
              </a:rPr>
              <a:t>&lt;numéro&gt;</a:t>
            </a:fld>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9" name="PlaceHolder 1"/>
          <p:cNvSpPr>
            <a:spLocks noGrp="1"/>
          </p:cNvSpPr>
          <p:nvPr>
            <p:ph type="body"/>
          </p:nvPr>
        </p:nvSpPr>
        <p:spPr>
          <a:xfrm>
            <a:off x="0" y="0"/>
            <a:ext cx="-11796840" cy="-11796840"/>
          </a:xfrm>
          <a:prstGeom prst="rect">
            <a:avLst/>
          </a:prstGeom>
        </p:spPr>
        <p:txBody>
          <a:bodyPr bIns="45000" lIns="90000" rIns="90000" tIns="45000"/>
          <a:p>
            <a:r>
              <a:rPr lang="fr-FR"/>
              <a:t>Trouver</a:t>
            </a:r>
            <a:endParaRPr/>
          </a:p>
          <a:p>
            <a:r>
              <a:rPr lang="fr-FR"/>
              <a:t>ou les opérateurs d’agrégation </a:t>
            </a:r>
            <a:endParaRPr/>
          </a:p>
        </p:txBody>
      </p:sp>
      <p:sp>
        <p:nvSpPr>
          <p:cNvPr id="320" name="TextShape 2"/>
          <p:cNvSpPr txBox="1"/>
          <p:nvPr/>
        </p:nvSpPr>
        <p:spPr>
          <a:xfrm>
            <a:off x="0" y="0"/>
            <a:ext cx="-11796840" cy="-11796840"/>
          </a:xfrm>
          <a:prstGeom prst="rect">
            <a:avLst/>
          </a:prstGeom>
        </p:spPr>
        <p:txBody>
          <a:bodyPr bIns="45000" lIns="90000" rIns="90000" tIns="45000"/>
          <a:p>
            <a:pPr>
              <a:lnSpc>
                <a:spcPct val="100000"/>
              </a:lnSpc>
            </a:pPr>
            <a:fld id="{61E12171-11A1-4151-B1C1-91C1913171A1}" type="slidenum">
              <a:rPr lang="fr-FR">
                <a:solidFill>
                  <a:srgbClr val="000000"/>
                </a:solidFill>
                <a:latin typeface="+mn-lt"/>
                <a:ea typeface="+mn-ea"/>
              </a:rPr>
              <a:t>&lt;numéro&gt;</a:t>
            </a:fld>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1" name="PlaceHolder 1"/>
          <p:cNvSpPr>
            <a:spLocks noGrp="1"/>
          </p:cNvSpPr>
          <p:nvPr>
            <p:ph type="body"/>
          </p:nvPr>
        </p:nvSpPr>
        <p:spPr>
          <a:xfrm>
            <a:off x="0" y="0"/>
            <a:ext cx="-11796840" cy="-11796840"/>
          </a:xfrm>
          <a:prstGeom prst="rect">
            <a:avLst/>
          </a:prstGeom>
        </p:spPr>
        <p:txBody>
          <a:bodyPr bIns="45000" lIns="90000" rIns="90000" tIns="45000"/>
          <a:p>
            <a:endParaRPr/>
          </a:p>
        </p:txBody>
      </p:sp>
      <p:sp>
        <p:nvSpPr>
          <p:cNvPr id="322" name="TextShape 2"/>
          <p:cNvSpPr txBox="1"/>
          <p:nvPr/>
        </p:nvSpPr>
        <p:spPr>
          <a:xfrm>
            <a:off x="0" y="0"/>
            <a:ext cx="-11796840" cy="-11796840"/>
          </a:xfrm>
          <a:prstGeom prst="rect">
            <a:avLst/>
          </a:prstGeom>
        </p:spPr>
        <p:txBody>
          <a:bodyPr bIns="45000" lIns="90000" rIns="90000" tIns="45000"/>
          <a:p>
            <a:pPr>
              <a:lnSpc>
                <a:spcPct val="100000"/>
              </a:lnSpc>
            </a:pPr>
            <a:fld id="{C1312191-5131-41A1-B1B1-B11121A111B1}" type="slidenum">
              <a:rPr lang="fr-FR">
                <a:solidFill>
                  <a:srgbClr val="000000"/>
                </a:solidFill>
                <a:latin typeface="+mn-lt"/>
                <a:ea typeface="+mn-ea"/>
              </a:rPr>
              <a:t>&lt;numéro&gt;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45" name="PlaceHolder 2"/>
          <p:cNvSpPr>
            <a:spLocks noGrp="1"/>
          </p:cNvSpPr>
          <p:nvPr>
            <p:ph type="body"/>
          </p:nvPr>
        </p:nvSpPr>
        <p:spPr>
          <a:xfrm>
            <a:off x="457200" y="1604520"/>
            <a:ext cx="8046360" cy="1896480"/>
          </a:xfrm>
          <a:prstGeom prst="rect">
            <a:avLst/>
          </a:prstGeom>
        </p:spPr>
        <p:txBody>
          <a:bodyPr bIns="0" lIns="0" rIns="0" tIns="0" wrap="none"/>
          <a:p>
            <a:endParaRPr/>
          </a:p>
        </p:txBody>
      </p:sp>
      <p:sp>
        <p:nvSpPr>
          <p:cNvPr id="46" name="PlaceHolder 3"/>
          <p:cNvSpPr>
            <a:spLocks noGrp="1"/>
          </p:cNvSpPr>
          <p:nvPr>
            <p:ph type="body"/>
          </p:nvPr>
        </p:nvSpPr>
        <p:spPr>
          <a:xfrm>
            <a:off x="457200" y="3681360"/>
            <a:ext cx="8046360" cy="189648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48"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49"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50" name="PlaceHolder 4"/>
          <p:cNvSpPr>
            <a:spLocks noGrp="1"/>
          </p:cNvSpPr>
          <p:nvPr>
            <p:ph type="body"/>
          </p:nvPr>
        </p:nvSpPr>
        <p:spPr>
          <a:xfrm>
            <a:off x="4579920" y="3681360"/>
            <a:ext cx="3926160" cy="1896480"/>
          </a:xfrm>
          <a:prstGeom prst="rect">
            <a:avLst/>
          </a:prstGeom>
        </p:spPr>
        <p:txBody>
          <a:bodyPr bIns="0" lIns="0" rIns="0" tIns="0" wrap="none"/>
          <a:p>
            <a:endParaRPr/>
          </a:p>
        </p:txBody>
      </p:sp>
      <p:sp>
        <p:nvSpPr>
          <p:cNvPr id="51" name="PlaceHolder 5"/>
          <p:cNvSpPr>
            <a:spLocks noGrp="1"/>
          </p:cNvSpPr>
          <p:nvPr>
            <p:ph type="body"/>
          </p:nvPr>
        </p:nvSpPr>
        <p:spPr>
          <a:xfrm>
            <a:off x="457200" y="3681360"/>
            <a:ext cx="3926160" cy="189648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53"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54" name="PlaceHolder 3"/>
          <p:cNvSpPr>
            <a:spLocks noGrp="1"/>
          </p:cNvSpPr>
          <p:nvPr>
            <p:ph type="body"/>
          </p:nvPr>
        </p:nvSpPr>
        <p:spPr>
          <a:xfrm>
            <a:off x="4579920" y="1604520"/>
            <a:ext cx="3926160" cy="189648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69"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70" name="PlaceHolder 2"/>
          <p:cNvSpPr>
            <a:spLocks noGrp="1"/>
          </p:cNvSpPr>
          <p:nvPr>
            <p:ph type="subTitle"/>
          </p:nvPr>
        </p:nvSpPr>
        <p:spPr>
          <a:xfrm>
            <a:off x="457200" y="1604520"/>
            <a:ext cx="8046360" cy="397728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72" name="PlaceHolder 2"/>
          <p:cNvSpPr>
            <a:spLocks noGrp="1"/>
          </p:cNvSpPr>
          <p:nvPr>
            <p:ph type="body"/>
          </p:nvPr>
        </p:nvSpPr>
        <p:spPr>
          <a:xfrm>
            <a:off x="457200" y="1604520"/>
            <a:ext cx="8046360" cy="397692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74" name="PlaceHolder 2"/>
          <p:cNvSpPr>
            <a:spLocks noGrp="1"/>
          </p:cNvSpPr>
          <p:nvPr>
            <p:ph type="body"/>
          </p:nvPr>
        </p:nvSpPr>
        <p:spPr>
          <a:xfrm>
            <a:off x="457200" y="1604520"/>
            <a:ext cx="3926160" cy="3976920"/>
          </a:xfrm>
          <a:prstGeom prst="rect">
            <a:avLst/>
          </a:prstGeom>
        </p:spPr>
        <p:txBody>
          <a:bodyPr bIns="0" lIns="0" rIns="0" tIns="0" wrap="none"/>
          <a:p>
            <a:endParaRPr/>
          </a:p>
        </p:txBody>
      </p:sp>
      <p:sp>
        <p:nvSpPr>
          <p:cNvPr id="75" name="PlaceHolder 3"/>
          <p:cNvSpPr>
            <a:spLocks noGrp="1"/>
          </p:cNvSpPr>
          <p:nvPr>
            <p:ph type="body"/>
          </p:nvPr>
        </p:nvSpPr>
        <p:spPr>
          <a:xfrm>
            <a:off x="4579920" y="1604520"/>
            <a:ext cx="3926160" cy="397692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76"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77" name="PlaceHolder 1"/>
          <p:cNvSpPr>
            <a:spLocks noGrp="1"/>
          </p:cNvSpPr>
          <p:nvPr>
            <p:ph type="subTitle"/>
          </p:nvPr>
        </p:nvSpPr>
        <p:spPr>
          <a:xfrm>
            <a:off x="301680" y="228600"/>
            <a:ext cx="8534160" cy="535284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79"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80" name="PlaceHolder 3"/>
          <p:cNvSpPr>
            <a:spLocks noGrp="1"/>
          </p:cNvSpPr>
          <p:nvPr>
            <p:ph type="body"/>
          </p:nvPr>
        </p:nvSpPr>
        <p:spPr>
          <a:xfrm>
            <a:off x="457200" y="3681360"/>
            <a:ext cx="3926160" cy="1896480"/>
          </a:xfrm>
          <a:prstGeom prst="rect">
            <a:avLst/>
          </a:prstGeom>
        </p:spPr>
        <p:txBody>
          <a:bodyPr bIns="0" lIns="0" rIns="0" tIns="0" wrap="none"/>
          <a:p>
            <a:endParaRPr/>
          </a:p>
        </p:txBody>
      </p:sp>
      <p:sp>
        <p:nvSpPr>
          <p:cNvPr id="81" name="PlaceHolder 4"/>
          <p:cNvSpPr>
            <a:spLocks noGrp="1"/>
          </p:cNvSpPr>
          <p:nvPr>
            <p:ph type="body"/>
          </p:nvPr>
        </p:nvSpPr>
        <p:spPr>
          <a:xfrm>
            <a:off x="4579920" y="1604520"/>
            <a:ext cx="3926160" cy="397692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3"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24" name="PlaceHolder 2"/>
          <p:cNvSpPr>
            <a:spLocks noGrp="1"/>
          </p:cNvSpPr>
          <p:nvPr>
            <p:ph type="subTitle"/>
          </p:nvPr>
        </p:nvSpPr>
        <p:spPr>
          <a:xfrm>
            <a:off x="457200" y="1604520"/>
            <a:ext cx="8046360" cy="397728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83" name="PlaceHolder 2"/>
          <p:cNvSpPr>
            <a:spLocks noGrp="1"/>
          </p:cNvSpPr>
          <p:nvPr>
            <p:ph type="body"/>
          </p:nvPr>
        </p:nvSpPr>
        <p:spPr>
          <a:xfrm>
            <a:off x="457200" y="1604520"/>
            <a:ext cx="3926160" cy="3976920"/>
          </a:xfrm>
          <a:prstGeom prst="rect">
            <a:avLst/>
          </a:prstGeom>
        </p:spPr>
        <p:txBody>
          <a:bodyPr bIns="0" lIns="0" rIns="0" tIns="0" wrap="none"/>
          <a:p>
            <a:endParaRPr/>
          </a:p>
        </p:txBody>
      </p:sp>
      <p:sp>
        <p:nvSpPr>
          <p:cNvPr id="84"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85" name="PlaceHolder 4"/>
          <p:cNvSpPr>
            <a:spLocks noGrp="1"/>
          </p:cNvSpPr>
          <p:nvPr>
            <p:ph type="body"/>
          </p:nvPr>
        </p:nvSpPr>
        <p:spPr>
          <a:xfrm>
            <a:off x="4579920" y="3681360"/>
            <a:ext cx="3926160" cy="189648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87"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88"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89" name="PlaceHolder 4"/>
          <p:cNvSpPr>
            <a:spLocks noGrp="1"/>
          </p:cNvSpPr>
          <p:nvPr>
            <p:ph type="body"/>
          </p:nvPr>
        </p:nvSpPr>
        <p:spPr>
          <a:xfrm>
            <a:off x="457200" y="3681360"/>
            <a:ext cx="8045640" cy="189648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91" name="PlaceHolder 2"/>
          <p:cNvSpPr>
            <a:spLocks noGrp="1"/>
          </p:cNvSpPr>
          <p:nvPr>
            <p:ph type="body"/>
          </p:nvPr>
        </p:nvSpPr>
        <p:spPr>
          <a:xfrm>
            <a:off x="457200" y="1604520"/>
            <a:ext cx="8046360" cy="1896480"/>
          </a:xfrm>
          <a:prstGeom prst="rect">
            <a:avLst/>
          </a:prstGeom>
        </p:spPr>
        <p:txBody>
          <a:bodyPr bIns="0" lIns="0" rIns="0" tIns="0" wrap="none"/>
          <a:p>
            <a:endParaRPr/>
          </a:p>
        </p:txBody>
      </p:sp>
      <p:sp>
        <p:nvSpPr>
          <p:cNvPr id="92" name="PlaceHolder 3"/>
          <p:cNvSpPr>
            <a:spLocks noGrp="1"/>
          </p:cNvSpPr>
          <p:nvPr>
            <p:ph type="body"/>
          </p:nvPr>
        </p:nvSpPr>
        <p:spPr>
          <a:xfrm>
            <a:off x="457200" y="3681360"/>
            <a:ext cx="8046360" cy="189648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94"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95"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96" name="PlaceHolder 4"/>
          <p:cNvSpPr>
            <a:spLocks noGrp="1"/>
          </p:cNvSpPr>
          <p:nvPr>
            <p:ph type="body"/>
          </p:nvPr>
        </p:nvSpPr>
        <p:spPr>
          <a:xfrm>
            <a:off x="4579920" y="3681360"/>
            <a:ext cx="3926160" cy="1896480"/>
          </a:xfrm>
          <a:prstGeom prst="rect">
            <a:avLst/>
          </a:prstGeom>
        </p:spPr>
        <p:txBody>
          <a:bodyPr bIns="0" lIns="0" rIns="0" tIns="0" wrap="none"/>
          <a:p>
            <a:endParaRPr/>
          </a:p>
        </p:txBody>
      </p:sp>
      <p:sp>
        <p:nvSpPr>
          <p:cNvPr id="97" name="PlaceHolder 5"/>
          <p:cNvSpPr>
            <a:spLocks noGrp="1"/>
          </p:cNvSpPr>
          <p:nvPr>
            <p:ph type="body"/>
          </p:nvPr>
        </p:nvSpPr>
        <p:spPr>
          <a:xfrm>
            <a:off x="457200" y="3681360"/>
            <a:ext cx="3926160" cy="189648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99"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100" name="PlaceHolder 3"/>
          <p:cNvSpPr>
            <a:spLocks noGrp="1"/>
          </p:cNvSpPr>
          <p:nvPr>
            <p:ph type="body"/>
          </p:nvPr>
        </p:nvSpPr>
        <p:spPr>
          <a:xfrm>
            <a:off x="4579920" y="1604520"/>
            <a:ext cx="3926160" cy="1896480"/>
          </a:xfrm>
          <a:prstGeom prst="rect">
            <a:avLst/>
          </a:prstGeom>
        </p:spPr>
        <p:txBody>
          <a:bodyPr bIns="0" lIns="0" rIns="0" tIns="0" wrap="none"/>
          <a:p>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18" name="PlaceHolder 2"/>
          <p:cNvSpPr>
            <a:spLocks noGrp="1"/>
          </p:cNvSpPr>
          <p:nvPr>
            <p:ph type="subTitle"/>
          </p:nvPr>
        </p:nvSpPr>
        <p:spPr>
          <a:xfrm>
            <a:off x="457200" y="1604520"/>
            <a:ext cx="8046360" cy="397728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20" name="PlaceHolder 2"/>
          <p:cNvSpPr>
            <a:spLocks noGrp="1"/>
          </p:cNvSpPr>
          <p:nvPr>
            <p:ph type="body"/>
          </p:nvPr>
        </p:nvSpPr>
        <p:spPr>
          <a:xfrm>
            <a:off x="457200" y="1604520"/>
            <a:ext cx="8046360" cy="397692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22" name="PlaceHolder 2"/>
          <p:cNvSpPr>
            <a:spLocks noGrp="1"/>
          </p:cNvSpPr>
          <p:nvPr>
            <p:ph type="body"/>
          </p:nvPr>
        </p:nvSpPr>
        <p:spPr>
          <a:xfrm>
            <a:off x="457200" y="1604520"/>
            <a:ext cx="3926160" cy="3976920"/>
          </a:xfrm>
          <a:prstGeom prst="rect">
            <a:avLst/>
          </a:prstGeom>
        </p:spPr>
        <p:txBody>
          <a:bodyPr bIns="0" lIns="0" rIns="0" tIns="0" wrap="none"/>
          <a:p>
            <a:endParaRPr/>
          </a:p>
        </p:txBody>
      </p:sp>
      <p:sp>
        <p:nvSpPr>
          <p:cNvPr id="123" name="PlaceHolder 3"/>
          <p:cNvSpPr>
            <a:spLocks noGrp="1"/>
          </p:cNvSpPr>
          <p:nvPr>
            <p:ph type="body"/>
          </p:nvPr>
        </p:nvSpPr>
        <p:spPr>
          <a:xfrm>
            <a:off x="4579920" y="1604520"/>
            <a:ext cx="3926160" cy="397692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26" name="PlaceHolder 2"/>
          <p:cNvSpPr>
            <a:spLocks noGrp="1"/>
          </p:cNvSpPr>
          <p:nvPr>
            <p:ph type="body"/>
          </p:nvPr>
        </p:nvSpPr>
        <p:spPr>
          <a:xfrm>
            <a:off x="457200" y="1604520"/>
            <a:ext cx="8046360" cy="397692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301680" y="228600"/>
            <a:ext cx="8534160" cy="535284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27"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128" name="PlaceHolder 3"/>
          <p:cNvSpPr>
            <a:spLocks noGrp="1"/>
          </p:cNvSpPr>
          <p:nvPr>
            <p:ph type="body"/>
          </p:nvPr>
        </p:nvSpPr>
        <p:spPr>
          <a:xfrm>
            <a:off x="457200" y="3681360"/>
            <a:ext cx="3926160" cy="1896480"/>
          </a:xfrm>
          <a:prstGeom prst="rect">
            <a:avLst/>
          </a:prstGeom>
        </p:spPr>
        <p:txBody>
          <a:bodyPr bIns="0" lIns="0" rIns="0" tIns="0" wrap="none"/>
          <a:p>
            <a:endParaRPr/>
          </a:p>
        </p:txBody>
      </p:sp>
      <p:sp>
        <p:nvSpPr>
          <p:cNvPr id="129" name="PlaceHolder 4"/>
          <p:cNvSpPr>
            <a:spLocks noGrp="1"/>
          </p:cNvSpPr>
          <p:nvPr>
            <p:ph type="body"/>
          </p:nvPr>
        </p:nvSpPr>
        <p:spPr>
          <a:xfrm>
            <a:off x="4579920" y="1604520"/>
            <a:ext cx="3926160" cy="397692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31" name="PlaceHolder 2"/>
          <p:cNvSpPr>
            <a:spLocks noGrp="1"/>
          </p:cNvSpPr>
          <p:nvPr>
            <p:ph type="body"/>
          </p:nvPr>
        </p:nvSpPr>
        <p:spPr>
          <a:xfrm>
            <a:off x="457200" y="1604520"/>
            <a:ext cx="3926160" cy="3976920"/>
          </a:xfrm>
          <a:prstGeom prst="rect">
            <a:avLst/>
          </a:prstGeom>
        </p:spPr>
        <p:txBody>
          <a:bodyPr bIns="0" lIns="0" rIns="0" tIns="0" wrap="none"/>
          <a:p>
            <a:endParaRPr/>
          </a:p>
        </p:txBody>
      </p:sp>
      <p:sp>
        <p:nvSpPr>
          <p:cNvPr id="132"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133" name="PlaceHolder 4"/>
          <p:cNvSpPr>
            <a:spLocks noGrp="1"/>
          </p:cNvSpPr>
          <p:nvPr>
            <p:ph type="body"/>
          </p:nvPr>
        </p:nvSpPr>
        <p:spPr>
          <a:xfrm>
            <a:off x="4579920" y="3681360"/>
            <a:ext cx="3926160" cy="189648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35"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136"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137" name="PlaceHolder 4"/>
          <p:cNvSpPr>
            <a:spLocks noGrp="1"/>
          </p:cNvSpPr>
          <p:nvPr>
            <p:ph type="body"/>
          </p:nvPr>
        </p:nvSpPr>
        <p:spPr>
          <a:xfrm>
            <a:off x="457200" y="3681360"/>
            <a:ext cx="8045640" cy="189648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39" name="PlaceHolder 2"/>
          <p:cNvSpPr>
            <a:spLocks noGrp="1"/>
          </p:cNvSpPr>
          <p:nvPr>
            <p:ph type="body"/>
          </p:nvPr>
        </p:nvSpPr>
        <p:spPr>
          <a:xfrm>
            <a:off x="457200" y="1604520"/>
            <a:ext cx="8046360" cy="1896480"/>
          </a:xfrm>
          <a:prstGeom prst="rect">
            <a:avLst/>
          </a:prstGeom>
        </p:spPr>
        <p:txBody>
          <a:bodyPr bIns="0" lIns="0" rIns="0" tIns="0" wrap="none"/>
          <a:p>
            <a:endParaRPr/>
          </a:p>
        </p:txBody>
      </p:sp>
      <p:sp>
        <p:nvSpPr>
          <p:cNvPr id="140" name="PlaceHolder 3"/>
          <p:cNvSpPr>
            <a:spLocks noGrp="1"/>
          </p:cNvSpPr>
          <p:nvPr>
            <p:ph type="body"/>
          </p:nvPr>
        </p:nvSpPr>
        <p:spPr>
          <a:xfrm>
            <a:off x="457200" y="3681360"/>
            <a:ext cx="8046360" cy="189648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42"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143"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144" name="PlaceHolder 4"/>
          <p:cNvSpPr>
            <a:spLocks noGrp="1"/>
          </p:cNvSpPr>
          <p:nvPr>
            <p:ph type="body"/>
          </p:nvPr>
        </p:nvSpPr>
        <p:spPr>
          <a:xfrm>
            <a:off x="4579920" y="3681360"/>
            <a:ext cx="3926160" cy="1896480"/>
          </a:xfrm>
          <a:prstGeom prst="rect">
            <a:avLst/>
          </a:prstGeom>
        </p:spPr>
        <p:txBody>
          <a:bodyPr bIns="0" lIns="0" rIns="0" tIns="0" wrap="none"/>
          <a:p>
            <a:endParaRPr/>
          </a:p>
        </p:txBody>
      </p:sp>
      <p:sp>
        <p:nvSpPr>
          <p:cNvPr id="145" name="PlaceHolder 5"/>
          <p:cNvSpPr>
            <a:spLocks noGrp="1"/>
          </p:cNvSpPr>
          <p:nvPr>
            <p:ph type="body"/>
          </p:nvPr>
        </p:nvSpPr>
        <p:spPr>
          <a:xfrm>
            <a:off x="457200" y="3681360"/>
            <a:ext cx="3926160" cy="189648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47"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148" name="PlaceHolder 3"/>
          <p:cNvSpPr>
            <a:spLocks noGrp="1"/>
          </p:cNvSpPr>
          <p:nvPr>
            <p:ph type="body"/>
          </p:nvPr>
        </p:nvSpPr>
        <p:spPr>
          <a:xfrm>
            <a:off x="4579920" y="1604520"/>
            <a:ext cx="3926160" cy="1896480"/>
          </a:xfrm>
          <a:prstGeom prst="rect">
            <a:avLst/>
          </a:prstGeom>
        </p:spPr>
        <p:txBody>
          <a:bodyPr bIns="0" lIns="0" rIns="0" tIns="0" wrap="none"/>
          <a:p>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63"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64" name="PlaceHolder 2"/>
          <p:cNvSpPr>
            <a:spLocks noGrp="1"/>
          </p:cNvSpPr>
          <p:nvPr>
            <p:ph type="subTitle"/>
          </p:nvPr>
        </p:nvSpPr>
        <p:spPr>
          <a:xfrm>
            <a:off x="457200" y="1604520"/>
            <a:ext cx="8046360" cy="3977280"/>
          </a:xfrm>
          <a:prstGeom prst="rect">
            <a:avLst/>
          </a:prstGeom>
        </p:spPr>
        <p:txBody>
          <a:bodyPr anchor="ctr" bIns="0" lIns="0" rIns="0" tIns="0" wrap="none"/>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66" name="PlaceHolder 2"/>
          <p:cNvSpPr>
            <a:spLocks noGrp="1"/>
          </p:cNvSpPr>
          <p:nvPr>
            <p:ph type="body"/>
          </p:nvPr>
        </p:nvSpPr>
        <p:spPr>
          <a:xfrm>
            <a:off x="457200" y="1604520"/>
            <a:ext cx="8046360" cy="397692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28" name="PlaceHolder 2"/>
          <p:cNvSpPr>
            <a:spLocks noGrp="1"/>
          </p:cNvSpPr>
          <p:nvPr>
            <p:ph type="body"/>
          </p:nvPr>
        </p:nvSpPr>
        <p:spPr>
          <a:xfrm>
            <a:off x="457200" y="1604520"/>
            <a:ext cx="3926160" cy="3976920"/>
          </a:xfrm>
          <a:prstGeom prst="rect">
            <a:avLst/>
          </a:prstGeom>
        </p:spPr>
        <p:txBody>
          <a:bodyPr bIns="0" lIns="0" rIns="0" tIns="0" wrap="none"/>
          <a:p>
            <a:endParaRPr/>
          </a:p>
        </p:txBody>
      </p:sp>
      <p:sp>
        <p:nvSpPr>
          <p:cNvPr id="29" name="PlaceHolder 3"/>
          <p:cNvSpPr>
            <a:spLocks noGrp="1"/>
          </p:cNvSpPr>
          <p:nvPr>
            <p:ph type="body"/>
          </p:nvPr>
        </p:nvSpPr>
        <p:spPr>
          <a:xfrm>
            <a:off x="4579920" y="1604520"/>
            <a:ext cx="3926160" cy="3976920"/>
          </a:xfrm>
          <a:prstGeom prst="rect">
            <a:avLst/>
          </a:prstGeom>
        </p:spPr>
        <p:txBody>
          <a:bodyPr bIns="0" lIns="0" rIns="0" tIns="0" wrap="none"/>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68" name="PlaceHolder 2"/>
          <p:cNvSpPr>
            <a:spLocks noGrp="1"/>
          </p:cNvSpPr>
          <p:nvPr>
            <p:ph type="body"/>
          </p:nvPr>
        </p:nvSpPr>
        <p:spPr>
          <a:xfrm>
            <a:off x="457200" y="1604520"/>
            <a:ext cx="3926160" cy="3976920"/>
          </a:xfrm>
          <a:prstGeom prst="rect">
            <a:avLst/>
          </a:prstGeom>
        </p:spPr>
        <p:txBody>
          <a:bodyPr bIns="0" lIns="0" rIns="0" tIns="0" wrap="none"/>
          <a:p>
            <a:endParaRPr/>
          </a:p>
        </p:txBody>
      </p:sp>
      <p:sp>
        <p:nvSpPr>
          <p:cNvPr id="169" name="PlaceHolder 3"/>
          <p:cNvSpPr>
            <a:spLocks noGrp="1"/>
          </p:cNvSpPr>
          <p:nvPr>
            <p:ph type="body"/>
          </p:nvPr>
        </p:nvSpPr>
        <p:spPr>
          <a:xfrm>
            <a:off x="4579920" y="1604520"/>
            <a:ext cx="3926160" cy="3976920"/>
          </a:xfrm>
          <a:prstGeom prst="rect">
            <a:avLst/>
          </a:prstGeom>
        </p:spPr>
        <p:txBody>
          <a:bodyPr bIns="0" lIns="0" rIns="0" tIns="0" wrap="none"/>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70"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71" name="PlaceHolder 1"/>
          <p:cNvSpPr>
            <a:spLocks noGrp="1"/>
          </p:cNvSpPr>
          <p:nvPr>
            <p:ph type="subTitle"/>
          </p:nvPr>
        </p:nvSpPr>
        <p:spPr>
          <a:xfrm>
            <a:off x="301680" y="228600"/>
            <a:ext cx="8534160" cy="5352840"/>
          </a:xfrm>
          <a:prstGeom prst="rect">
            <a:avLst/>
          </a:prstGeom>
        </p:spPr>
        <p:txBody>
          <a:bodyPr anchor="ctr" bIns="0" lIns="0" rIns="0" tIns="0" wrap="none"/>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73"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174" name="PlaceHolder 3"/>
          <p:cNvSpPr>
            <a:spLocks noGrp="1"/>
          </p:cNvSpPr>
          <p:nvPr>
            <p:ph type="body"/>
          </p:nvPr>
        </p:nvSpPr>
        <p:spPr>
          <a:xfrm>
            <a:off x="457200" y="3681360"/>
            <a:ext cx="3926160" cy="1896480"/>
          </a:xfrm>
          <a:prstGeom prst="rect">
            <a:avLst/>
          </a:prstGeom>
        </p:spPr>
        <p:txBody>
          <a:bodyPr bIns="0" lIns="0" rIns="0" tIns="0" wrap="none"/>
          <a:p>
            <a:endParaRPr/>
          </a:p>
        </p:txBody>
      </p:sp>
      <p:sp>
        <p:nvSpPr>
          <p:cNvPr id="175" name="PlaceHolder 4"/>
          <p:cNvSpPr>
            <a:spLocks noGrp="1"/>
          </p:cNvSpPr>
          <p:nvPr>
            <p:ph type="body"/>
          </p:nvPr>
        </p:nvSpPr>
        <p:spPr>
          <a:xfrm>
            <a:off x="4579920" y="1604520"/>
            <a:ext cx="3926160" cy="3976920"/>
          </a:xfrm>
          <a:prstGeom prst="rect">
            <a:avLst/>
          </a:prstGeom>
        </p:spPr>
        <p:txBody>
          <a:bodyPr bIns="0" lIns="0" rIns="0" tIns="0" wrap="none"/>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77" name="PlaceHolder 2"/>
          <p:cNvSpPr>
            <a:spLocks noGrp="1"/>
          </p:cNvSpPr>
          <p:nvPr>
            <p:ph type="body"/>
          </p:nvPr>
        </p:nvSpPr>
        <p:spPr>
          <a:xfrm>
            <a:off x="457200" y="1604520"/>
            <a:ext cx="3926160" cy="3976920"/>
          </a:xfrm>
          <a:prstGeom prst="rect">
            <a:avLst/>
          </a:prstGeom>
        </p:spPr>
        <p:txBody>
          <a:bodyPr bIns="0" lIns="0" rIns="0" tIns="0" wrap="none"/>
          <a:p>
            <a:endParaRPr/>
          </a:p>
        </p:txBody>
      </p:sp>
      <p:sp>
        <p:nvSpPr>
          <p:cNvPr id="178"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179" name="PlaceHolder 4"/>
          <p:cNvSpPr>
            <a:spLocks noGrp="1"/>
          </p:cNvSpPr>
          <p:nvPr>
            <p:ph type="body"/>
          </p:nvPr>
        </p:nvSpPr>
        <p:spPr>
          <a:xfrm>
            <a:off x="4579920" y="3681360"/>
            <a:ext cx="3926160" cy="1896480"/>
          </a:xfrm>
          <a:prstGeom prst="rect">
            <a:avLst/>
          </a:prstGeom>
        </p:spPr>
        <p:txBody>
          <a:bodyPr bIns="0" lIns="0" rIns="0" tIns="0" wrap="none"/>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80"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81"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182"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183" name="PlaceHolder 4"/>
          <p:cNvSpPr>
            <a:spLocks noGrp="1"/>
          </p:cNvSpPr>
          <p:nvPr>
            <p:ph type="body"/>
          </p:nvPr>
        </p:nvSpPr>
        <p:spPr>
          <a:xfrm>
            <a:off x="457200" y="3681360"/>
            <a:ext cx="8045640" cy="1896480"/>
          </a:xfrm>
          <a:prstGeom prst="rect">
            <a:avLst/>
          </a:prstGeom>
        </p:spPr>
        <p:txBody>
          <a:bodyPr bIns="0" lIns="0" rIns="0" tIns="0" wrap="none"/>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85" name="PlaceHolder 2"/>
          <p:cNvSpPr>
            <a:spLocks noGrp="1"/>
          </p:cNvSpPr>
          <p:nvPr>
            <p:ph type="body"/>
          </p:nvPr>
        </p:nvSpPr>
        <p:spPr>
          <a:xfrm>
            <a:off x="457200" y="1604520"/>
            <a:ext cx="8046360" cy="1896480"/>
          </a:xfrm>
          <a:prstGeom prst="rect">
            <a:avLst/>
          </a:prstGeom>
        </p:spPr>
        <p:txBody>
          <a:bodyPr bIns="0" lIns="0" rIns="0" tIns="0" wrap="none"/>
          <a:p>
            <a:endParaRPr/>
          </a:p>
        </p:txBody>
      </p:sp>
      <p:sp>
        <p:nvSpPr>
          <p:cNvPr id="186" name="PlaceHolder 3"/>
          <p:cNvSpPr>
            <a:spLocks noGrp="1"/>
          </p:cNvSpPr>
          <p:nvPr>
            <p:ph type="body"/>
          </p:nvPr>
        </p:nvSpPr>
        <p:spPr>
          <a:xfrm>
            <a:off x="457200" y="3681360"/>
            <a:ext cx="8046360" cy="1896480"/>
          </a:xfrm>
          <a:prstGeom prst="rect">
            <a:avLst/>
          </a:prstGeom>
        </p:spPr>
        <p:txBody>
          <a:bodyPr bIns="0" lIns="0" rIns="0" tIns="0" wrap="none"/>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88"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189"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190" name="PlaceHolder 4"/>
          <p:cNvSpPr>
            <a:spLocks noGrp="1"/>
          </p:cNvSpPr>
          <p:nvPr>
            <p:ph type="body"/>
          </p:nvPr>
        </p:nvSpPr>
        <p:spPr>
          <a:xfrm>
            <a:off x="4579920" y="3681360"/>
            <a:ext cx="3926160" cy="1896480"/>
          </a:xfrm>
          <a:prstGeom prst="rect">
            <a:avLst/>
          </a:prstGeom>
        </p:spPr>
        <p:txBody>
          <a:bodyPr bIns="0" lIns="0" rIns="0" tIns="0" wrap="none"/>
          <a:p>
            <a:endParaRPr/>
          </a:p>
        </p:txBody>
      </p:sp>
      <p:sp>
        <p:nvSpPr>
          <p:cNvPr id="191" name="PlaceHolder 5"/>
          <p:cNvSpPr>
            <a:spLocks noGrp="1"/>
          </p:cNvSpPr>
          <p:nvPr>
            <p:ph type="body"/>
          </p:nvPr>
        </p:nvSpPr>
        <p:spPr>
          <a:xfrm>
            <a:off x="457200" y="3681360"/>
            <a:ext cx="3926160" cy="1896480"/>
          </a:xfrm>
          <a:prstGeom prst="rect">
            <a:avLst/>
          </a:prstGeom>
        </p:spPr>
        <p:txBody>
          <a:bodyPr bIns="0" lIns="0" rIns="0" tIns="0" wrap="none"/>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92"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193"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194" name="PlaceHolder 3"/>
          <p:cNvSpPr>
            <a:spLocks noGrp="1"/>
          </p:cNvSpPr>
          <p:nvPr>
            <p:ph type="body"/>
          </p:nvPr>
        </p:nvSpPr>
        <p:spPr>
          <a:xfrm>
            <a:off x="4579920" y="1604520"/>
            <a:ext cx="3926160" cy="18964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30"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31" name="PlaceHolder 1"/>
          <p:cNvSpPr>
            <a:spLocks noGrp="1"/>
          </p:cNvSpPr>
          <p:nvPr>
            <p:ph type="subTitle"/>
          </p:nvPr>
        </p:nvSpPr>
        <p:spPr>
          <a:xfrm>
            <a:off x="301680" y="228600"/>
            <a:ext cx="8534160" cy="535284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33"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34" name="PlaceHolder 3"/>
          <p:cNvSpPr>
            <a:spLocks noGrp="1"/>
          </p:cNvSpPr>
          <p:nvPr>
            <p:ph type="body"/>
          </p:nvPr>
        </p:nvSpPr>
        <p:spPr>
          <a:xfrm>
            <a:off x="457200" y="3681360"/>
            <a:ext cx="3926160" cy="1896480"/>
          </a:xfrm>
          <a:prstGeom prst="rect">
            <a:avLst/>
          </a:prstGeom>
        </p:spPr>
        <p:txBody>
          <a:bodyPr bIns="0" lIns="0" rIns="0" tIns="0" wrap="none"/>
          <a:p>
            <a:endParaRPr/>
          </a:p>
        </p:txBody>
      </p:sp>
      <p:sp>
        <p:nvSpPr>
          <p:cNvPr id="35" name="PlaceHolder 4"/>
          <p:cNvSpPr>
            <a:spLocks noGrp="1"/>
          </p:cNvSpPr>
          <p:nvPr>
            <p:ph type="body"/>
          </p:nvPr>
        </p:nvSpPr>
        <p:spPr>
          <a:xfrm>
            <a:off x="4579920" y="1604520"/>
            <a:ext cx="3926160" cy="397692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37" name="PlaceHolder 2"/>
          <p:cNvSpPr>
            <a:spLocks noGrp="1"/>
          </p:cNvSpPr>
          <p:nvPr>
            <p:ph type="body"/>
          </p:nvPr>
        </p:nvSpPr>
        <p:spPr>
          <a:xfrm>
            <a:off x="457200" y="1604520"/>
            <a:ext cx="3926160" cy="3976920"/>
          </a:xfrm>
          <a:prstGeom prst="rect">
            <a:avLst/>
          </a:prstGeom>
        </p:spPr>
        <p:txBody>
          <a:bodyPr bIns="0" lIns="0" rIns="0" tIns="0" wrap="none"/>
          <a:p>
            <a:endParaRPr/>
          </a:p>
        </p:txBody>
      </p:sp>
      <p:sp>
        <p:nvSpPr>
          <p:cNvPr id="38"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39" name="PlaceHolder 4"/>
          <p:cNvSpPr>
            <a:spLocks noGrp="1"/>
          </p:cNvSpPr>
          <p:nvPr>
            <p:ph type="body"/>
          </p:nvPr>
        </p:nvSpPr>
        <p:spPr>
          <a:xfrm>
            <a:off x="4579920" y="3681360"/>
            <a:ext cx="3926160" cy="189648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301680" y="228600"/>
            <a:ext cx="8534160" cy="758880"/>
          </a:xfrm>
          <a:prstGeom prst="rect">
            <a:avLst/>
          </a:prstGeom>
        </p:spPr>
        <p:txBody>
          <a:bodyPr anchor="ctr" bIns="0" lIns="0" rIns="0" tIns="0" wrap="none"/>
          <a:p>
            <a:endParaRPr/>
          </a:p>
        </p:txBody>
      </p:sp>
      <p:sp>
        <p:nvSpPr>
          <p:cNvPr id="41" name="PlaceHolder 2"/>
          <p:cNvSpPr>
            <a:spLocks noGrp="1"/>
          </p:cNvSpPr>
          <p:nvPr>
            <p:ph type="body"/>
          </p:nvPr>
        </p:nvSpPr>
        <p:spPr>
          <a:xfrm>
            <a:off x="457200" y="1604520"/>
            <a:ext cx="3926160" cy="1896480"/>
          </a:xfrm>
          <a:prstGeom prst="rect">
            <a:avLst/>
          </a:prstGeom>
        </p:spPr>
        <p:txBody>
          <a:bodyPr bIns="0" lIns="0" rIns="0" tIns="0" wrap="none"/>
          <a:p>
            <a:endParaRPr/>
          </a:p>
        </p:txBody>
      </p:sp>
      <p:sp>
        <p:nvSpPr>
          <p:cNvPr id="42" name="PlaceHolder 3"/>
          <p:cNvSpPr>
            <a:spLocks noGrp="1"/>
          </p:cNvSpPr>
          <p:nvPr>
            <p:ph type="body"/>
          </p:nvPr>
        </p:nvSpPr>
        <p:spPr>
          <a:xfrm>
            <a:off x="4579920" y="1604520"/>
            <a:ext cx="3926160" cy="1896480"/>
          </a:xfrm>
          <a:prstGeom prst="rect">
            <a:avLst/>
          </a:prstGeom>
        </p:spPr>
        <p:txBody>
          <a:bodyPr bIns="0" lIns="0" rIns="0" tIns="0" wrap="none"/>
          <a:p>
            <a:endParaRPr/>
          </a:p>
        </p:txBody>
      </p:sp>
      <p:sp>
        <p:nvSpPr>
          <p:cNvPr id="43" name="PlaceHolder 4"/>
          <p:cNvSpPr>
            <a:spLocks noGrp="1"/>
          </p:cNvSpPr>
          <p:nvPr>
            <p:ph type="body"/>
          </p:nvPr>
        </p:nvSpPr>
        <p:spPr>
          <a:xfrm>
            <a:off x="457200" y="3681360"/>
            <a:ext cx="8045640" cy="189648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e3ded1"/>
        </a:solidFill>
      </p:bgPr>
    </p:bg>
    <p:spTree>
      <p:nvGrpSpPr>
        <p:cNvPr id="1" name=""/>
        <p:cNvGrpSpPr/>
        <p:nvPr/>
      </p:nvGrpSpPr>
      <p:grpSpPr>
        <a:xfrm>
          <a:off x="0" y="0"/>
          <a:ext cx="0" cy="0"/>
          <a:chOff x="0" y="0"/>
          <a:chExt cx="0" cy="0"/>
        </a:xfrm>
      </p:grpSpPr>
      <p:sp>
        <p:nvSpPr>
          <p:cNvPr id="0" name="CustomShape 1"/>
          <p:cNvSpPr/>
          <p:nvPr/>
        </p:nvSpPr>
        <p:spPr>
          <a:xfrm>
            <a:off x="0" y="6705720"/>
            <a:ext cx="9143640" cy="151920"/>
          </a:xfrm>
          <a:prstGeom prst="rect">
            <a:avLst/>
          </a:prstGeom>
          <a:solidFill>
            <a:srgbClr val="ffffff"/>
          </a:solidFill>
        </p:spPr>
      </p:sp>
      <p:sp>
        <p:nvSpPr>
          <p:cNvPr id="1" name="CustomShape 2"/>
          <p:cNvSpPr/>
          <p:nvPr/>
        </p:nvSpPr>
        <p:spPr>
          <a:xfrm>
            <a:off x="0" y="0"/>
            <a:ext cx="9143640" cy="1392840"/>
          </a:xfrm>
          <a:prstGeom prst="rect">
            <a:avLst/>
          </a:prstGeom>
          <a:solidFill>
            <a:srgbClr val="ffffff"/>
          </a:solidFill>
        </p:spPr>
      </p:sp>
      <p:sp>
        <p:nvSpPr>
          <p:cNvPr id="2" name="CustomShape 3"/>
          <p:cNvSpPr/>
          <p:nvPr/>
        </p:nvSpPr>
        <p:spPr>
          <a:xfrm>
            <a:off x="0" y="0"/>
            <a:ext cx="151920" cy="6857640"/>
          </a:xfrm>
          <a:prstGeom prst="rect">
            <a:avLst/>
          </a:prstGeom>
          <a:solidFill>
            <a:srgbClr val="ffffff"/>
          </a:solidFill>
        </p:spPr>
      </p:sp>
      <p:sp>
        <p:nvSpPr>
          <p:cNvPr id="3" name="CustomShape 4"/>
          <p:cNvSpPr/>
          <p:nvPr/>
        </p:nvSpPr>
        <p:spPr>
          <a:xfrm>
            <a:off x="8991720" y="0"/>
            <a:ext cx="151920" cy="6857640"/>
          </a:xfrm>
          <a:prstGeom prst="rect">
            <a:avLst/>
          </a:prstGeom>
          <a:solidFill>
            <a:srgbClr val="ffffff"/>
          </a:solidFill>
        </p:spPr>
      </p:sp>
      <p:sp>
        <p:nvSpPr>
          <p:cNvPr id="4" name="CustomShape 5"/>
          <p:cNvSpPr/>
          <p:nvPr/>
        </p:nvSpPr>
        <p:spPr>
          <a:xfrm>
            <a:off x="149400" y="6388560"/>
            <a:ext cx="8832600" cy="309240"/>
          </a:xfrm>
          <a:prstGeom prst="rect">
            <a:avLst/>
          </a:prstGeom>
          <a:solidFill>
            <a:srgbClr val="1b587c"/>
          </a:solidFill>
        </p:spPr>
      </p:sp>
      <p:sp>
        <p:nvSpPr>
          <p:cNvPr id="5" name="CustomShape 6"/>
          <p:cNvSpPr/>
          <p:nvPr/>
        </p:nvSpPr>
        <p:spPr>
          <a:xfrm>
            <a:off x="152280" y="155520"/>
            <a:ext cx="8832600" cy="6546600"/>
          </a:xfrm>
          <a:prstGeom prst="rect">
            <a:avLst/>
          </a:prstGeom>
          <a:ln w="9360">
            <a:solidFill>
              <a:srgbClr val="174d6d"/>
            </a:solidFill>
            <a:miter/>
          </a:ln>
        </p:spPr>
      </p:sp>
      <p:sp>
        <p:nvSpPr>
          <p:cNvPr id="6" name="Line 7"/>
          <p:cNvSpPr/>
          <p:nvPr/>
        </p:nvSpPr>
        <p:spPr>
          <a:xfrm>
            <a:off x="152280" y="1276560"/>
            <a:ext cx="8832960" cy="0"/>
          </a:xfrm>
          <a:prstGeom prst="line">
            <a:avLst/>
          </a:prstGeom>
          <a:ln w="9360">
            <a:solidFill>
              <a:srgbClr val="174d6d"/>
            </a:solidFill>
            <a:custDash>
              <a:ds d="105000" sp="35000"/>
            </a:custDash>
            <a:round/>
          </a:ln>
        </p:spPr>
      </p:sp>
      <p:sp>
        <p:nvSpPr>
          <p:cNvPr id="7" name="CustomShape 8"/>
          <p:cNvSpPr/>
          <p:nvPr/>
        </p:nvSpPr>
        <p:spPr>
          <a:xfrm>
            <a:off x="4267080" y="956160"/>
            <a:ext cx="609120" cy="609120"/>
          </a:xfrm>
          <a:prstGeom prst="rect">
            <a:avLst/>
          </a:prstGeom>
          <a:solidFill>
            <a:srgbClr val="ffffff"/>
          </a:solidFill>
        </p:spPr>
      </p:sp>
      <p:sp>
        <p:nvSpPr>
          <p:cNvPr id="8" name="CustomShape 9"/>
          <p:cNvSpPr/>
          <p:nvPr/>
        </p:nvSpPr>
        <p:spPr>
          <a:xfrm>
            <a:off x="4361760" y="1050480"/>
            <a:ext cx="420120" cy="420120"/>
          </a:xfrm>
          <a:prstGeom prst="rect">
            <a:avLst/>
          </a:prstGeom>
          <a:solidFill>
            <a:srgbClr val="ffffff"/>
          </a:solidFill>
          <a:ln w="50760">
            <a:solidFill>
              <a:srgbClr val="174d6d"/>
            </a:solidFill>
            <a:round/>
          </a:ln>
        </p:spPr>
      </p:sp>
      <p:sp>
        <p:nvSpPr>
          <p:cNvPr id="9" name="CustomShape 10"/>
          <p:cNvSpPr/>
          <p:nvPr/>
        </p:nvSpPr>
        <p:spPr>
          <a:xfrm>
            <a:off x="0" y="6705720"/>
            <a:ext cx="9143640" cy="151920"/>
          </a:xfrm>
          <a:prstGeom prst="rect">
            <a:avLst/>
          </a:prstGeom>
          <a:solidFill>
            <a:srgbClr val="ffffff"/>
          </a:solidFill>
        </p:spPr>
      </p:sp>
      <p:sp>
        <p:nvSpPr>
          <p:cNvPr id="10" name="CustomShape 11"/>
          <p:cNvSpPr/>
          <p:nvPr/>
        </p:nvSpPr>
        <p:spPr>
          <a:xfrm>
            <a:off x="8991720" y="2880"/>
            <a:ext cx="151920" cy="6857640"/>
          </a:xfrm>
          <a:prstGeom prst="rect">
            <a:avLst/>
          </a:prstGeom>
          <a:solidFill>
            <a:srgbClr val="ffffff"/>
          </a:solidFill>
        </p:spPr>
      </p:sp>
      <p:sp>
        <p:nvSpPr>
          <p:cNvPr id="11" name="CustomShape 12"/>
          <p:cNvSpPr/>
          <p:nvPr/>
        </p:nvSpPr>
        <p:spPr>
          <a:xfrm>
            <a:off x="0" y="0"/>
            <a:ext cx="151920" cy="6857640"/>
          </a:xfrm>
          <a:prstGeom prst="rect">
            <a:avLst/>
          </a:prstGeom>
          <a:solidFill>
            <a:srgbClr val="ffffff"/>
          </a:solidFill>
        </p:spPr>
      </p:sp>
      <p:sp>
        <p:nvSpPr>
          <p:cNvPr id="12" name="CustomShape 13"/>
          <p:cNvSpPr/>
          <p:nvPr/>
        </p:nvSpPr>
        <p:spPr>
          <a:xfrm>
            <a:off x="0" y="0"/>
            <a:ext cx="9143640" cy="2514240"/>
          </a:xfrm>
          <a:prstGeom prst="rect">
            <a:avLst/>
          </a:prstGeom>
          <a:solidFill>
            <a:srgbClr val="ffffff"/>
          </a:solidFill>
        </p:spPr>
      </p:sp>
      <p:sp>
        <p:nvSpPr>
          <p:cNvPr id="13" name="CustomShape 14"/>
          <p:cNvSpPr/>
          <p:nvPr/>
        </p:nvSpPr>
        <p:spPr>
          <a:xfrm>
            <a:off x="146160" y="6391800"/>
            <a:ext cx="8832600" cy="309240"/>
          </a:xfrm>
          <a:prstGeom prst="rect">
            <a:avLst/>
          </a:prstGeom>
          <a:solidFill>
            <a:srgbClr val="1b587c"/>
          </a:solidFill>
        </p:spPr>
      </p:sp>
      <p:sp>
        <p:nvSpPr>
          <p:cNvPr id="14" name="PlaceHolder 15"/>
          <p:cNvSpPr>
            <a:spLocks noGrp="1"/>
          </p:cNvSpPr>
          <p:nvPr>
            <p:ph type="dt"/>
          </p:nvPr>
        </p:nvSpPr>
        <p:spPr>
          <a:xfrm>
            <a:off x="0" y="0"/>
            <a:ext cx="-11796840" cy="-11796840"/>
          </a:xfrm>
          <a:prstGeom prst="rect">
            <a:avLst/>
          </a:prstGeom>
        </p:spPr>
        <p:txBody>
          <a:bodyPr bIns="45000" lIns="90000" rIns="90000" tIns="45000"/>
          <a:p>
            <a:pPr>
              <a:lnSpc>
                <a:spcPct val="100000"/>
              </a:lnSpc>
            </a:pPr>
            <a:r>
              <a:rPr lang="fr-FR">
                <a:solidFill>
                  <a:srgbClr val="000000"/>
                </a:solidFill>
                <a:latin typeface="Georgia"/>
              </a:rPr>
              <a:t>19/12/2012</a:t>
            </a:r>
            <a:endParaRPr/>
          </a:p>
        </p:txBody>
      </p:sp>
      <p:sp>
        <p:nvSpPr>
          <p:cNvPr id="15" name="PlaceHolder 16"/>
          <p:cNvSpPr>
            <a:spLocks noGrp="1"/>
          </p:cNvSpPr>
          <p:nvPr>
            <p:ph type="ftr"/>
          </p:nvPr>
        </p:nvSpPr>
        <p:spPr>
          <a:xfrm>
            <a:off x="0" y="0"/>
            <a:ext cx="-11796840" cy="-11796840"/>
          </a:xfrm>
          <a:prstGeom prst="rect">
            <a:avLst/>
          </a:prstGeom>
        </p:spPr>
        <p:txBody>
          <a:bodyPr bIns="45000" lIns="90000" rIns="90000" tIns="45000"/>
          <a:p>
            <a:endParaRPr/>
          </a:p>
        </p:txBody>
      </p:sp>
      <p:sp>
        <p:nvSpPr>
          <p:cNvPr id="16" name="Line 17"/>
          <p:cNvSpPr/>
          <p:nvPr/>
        </p:nvSpPr>
        <p:spPr>
          <a:xfrm>
            <a:off x="155160" y="2419920"/>
            <a:ext cx="8833320" cy="0"/>
          </a:xfrm>
          <a:prstGeom prst="line">
            <a:avLst/>
          </a:prstGeom>
          <a:ln w="11520">
            <a:solidFill>
              <a:srgbClr val="174d6d"/>
            </a:solidFill>
            <a:custDash>
              <a:ds d="105000" sp="35000"/>
            </a:custDash>
            <a:round/>
          </a:ln>
        </p:spPr>
      </p:sp>
      <p:sp>
        <p:nvSpPr>
          <p:cNvPr id="17" name="CustomShape 18"/>
          <p:cNvSpPr/>
          <p:nvPr/>
        </p:nvSpPr>
        <p:spPr>
          <a:xfrm>
            <a:off x="152280" y="152280"/>
            <a:ext cx="8832600" cy="6546600"/>
          </a:xfrm>
          <a:prstGeom prst="rect">
            <a:avLst/>
          </a:prstGeom>
          <a:ln w="9360">
            <a:solidFill>
              <a:srgbClr val="174d6d"/>
            </a:solidFill>
            <a:miter/>
          </a:ln>
        </p:spPr>
      </p:sp>
      <p:sp>
        <p:nvSpPr>
          <p:cNvPr id="18" name="CustomShape 19"/>
          <p:cNvSpPr/>
          <p:nvPr/>
        </p:nvSpPr>
        <p:spPr>
          <a:xfrm>
            <a:off x="4267080" y="2115360"/>
            <a:ext cx="609120" cy="609120"/>
          </a:xfrm>
          <a:prstGeom prst="rect">
            <a:avLst/>
          </a:prstGeom>
          <a:solidFill>
            <a:srgbClr val="ffffff"/>
          </a:solidFill>
        </p:spPr>
      </p:sp>
      <p:sp>
        <p:nvSpPr>
          <p:cNvPr id="19" name="CustomShape 20"/>
          <p:cNvSpPr/>
          <p:nvPr/>
        </p:nvSpPr>
        <p:spPr>
          <a:xfrm>
            <a:off x="4361760" y="2209680"/>
            <a:ext cx="420120" cy="420120"/>
          </a:xfrm>
          <a:prstGeom prst="rect">
            <a:avLst/>
          </a:prstGeom>
          <a:solidFill>
            <a:srgbClr val="ffffff"/>
          </a:solidFill>
          <a:ln w="50760">
            <a:solidFill>
              <a:srgbClr val="174d6d"/>
            </a:solidFill>
            <a:round/>
          </a:ln>
        </p:spPr>
      </p:sp>
      <p:sp>
        <p:nvSpPr>
          <p:cNvPr id="20" name="PlaceHolder 21"/>
          <p:cNvSpPr>
            <a:spLocks noGrp="1"/>
          </p:cNvSpPr>
          <p:nvPr>
            <p:ph type="sldNum"/>
          </p:nvPr>
        </p:nvSpPr>
        <p:spPr>
          <a:xfrm>
            <a:off x="4343400" y="2199600"/>
            <a:ext cx="456840" cy="441000"/>
          </a:xfrm>
          <a:prstGeom prst="rect">
            <a:avLst/>
          </a:prstGeom>
        </p:spPr>
        <p:txBody>
          <a:bodyPr bIns="45000" lIns="90000" rIns="90000" tIns="45000"/>
          <a:p>
            <a:pPr>
              <a:lnSpc>
                <a:spcPct val="100000"/>
              </a:lnSpc>
            </a:pPr>
            <a:fld id="{910131C1-5191-41A1-A1C1-F17161310181}" type="slidenum">
              <a:rPr lang="fr-FR">
                <a:solidFill>
                  <a:srgbClr val="174d6d"/>
                </a:solidFill>
                <a:latin typeface="Georgia"/>
              </a:rPr>
              <a:t>&lt;numéro&gt;</a:t>
            </a:fld>
            <a:endParaRPr/>
          </a:p>
        </p:txBody>
      </p:sp>
      <p:sp>
        <p:nvSpPr>
          <p:cNvPr id="21" name="PlaceHolder 22"/>
          <p:cNvSpPr>
            <a:spLocks noGrp="1"/>
          </p:cNvSpPr>
          <p:nvPr>
            <p:ph type="title"/>
          </p:nvPr>
        </p:nvSpPr>
        <p:spPr>
          <a:xfrm>
            <a:off x="685800" y="380880"/>
            <a:ext cx="7772040" cy="1752120"/>
          </a:xfrm>
          <a:prstGeom prst="rect">
            <a:avLst/>
          </a:prstGeom>
        </p:spPr>
        <p:txBody>
          <a:bodyPr anchor="b" bIns="45000" lIns="90000" rIns="90000" tIns="45000"/>
          <a:p>
            <a:pPr algn="ctr">
              <a:lnSpc>
                <a:spcPct val="100000"/>
              </a:lnSpc>
            </a:pPr>
            <a:r>
              <a:rPr lang="fr-FR" sz="4200">
                <a:solidFill>
                  <a:srgbClr val="f07f09"/>
                </a:solidFill>
                <a:latin typeface="Georgia"/>
              </a:rPr>
              <a:t>Cliquez pour éditer le format du texte-titreCliquez pour modifier le style du titre</a:t>
            </a:r>
            <a:endParaRPr/>
          </a:p>
        </p:txBody>
      </p:sp>
      <p:sp>
        <p:nvSpPr>
          <p:cNvPr id="22" name="PlaceHolder 23"/>
          <p:cNvSpPr>
            <a:spLocks noGrp="1"/>
          </p:cNvSpPr>
          <p:nvPr>
            <p:ph type="body"/>
          </p:nvPr>
        </p:nvSpPr>
        <p:spPr>
          <a:xfrm>
            <a:off x="457200" y="1604520"/>
            <a:ext cx="8046360" cy="3976920"/>
          </a:xfrm>
          <a:prstGeom prst="rect">
            <a:avLst/>
          </a:prstGeom>
        </p:spPr>
        <p:txBody>
          <a:bodyPr bIns="0" lIns="0" rIns="0" tIns="0" wrap="none"/>
          <a:p>
            <a:pPr>
              <a:buSzPct val="45000"/>
              <a:buFont typeface="StarSymbol"/>
              <a:buChar char=""/>
            </a:pPr>
            <a:r>
              <a:rPr lang="fr-FR"/>
              <a:t>Cliquez pour éditer le format du plan de texte</a:t>
            </a:r>
            <a:endParaRPr/>
          </a:p>
          <a:p>
            <a:pPr lvl="1">
              <a:buSzPct val="75000"/>
              <a:buFont typeface="StarSymbol"/>
              <a:buChar char=""/>
            </a:pPr>
            <a:r>
              <a:rPr lang="fr-FR"/>
              <a:t>Second niveau de plan</a:t>
            </a:r>
            <a:endParaRPr/>
          </a:p>
          <a:p>
            <a:pPr lvl="2">
              <a:buSzPct val="45000"/>
              <a:buFont typeface="StarSymbol"/>
              <a:buChar char=""/>
            </a:pPr>
            <a:r>
              <a:rPr lang="fr-FR"/>
              <a:t>Troisième niveau de plan</a:t>
            </a:r>
            <a:endParaRPr/>
          </a:p>
          <a:p>
            <a:pPr lvl="3">
              <a:buSzPct val="75000"/>
              <a:buFont typeface="StarSymbol"/>
              <a:buChar char=""/>
            </a:pPr>
            <a:r>
              <a:rPr lang="fr-FR"/>
              <a:t>Quatrième niveau de plan</a:t>
            </a:r>
            <a:endParaRPr/>
          </a:p>
          <a:p>
            <a:pPr lvl="4">
              <a:buSzPct val="45000"/>
              <a:buFont typeface="StarSymbol"/>
              <a:buChar char=""/>
            </a:pPr>
            <a:r>
              <a:rPr lang="fr-FR"/>
              <a:t>Cinquième niveau de plan</a:t>
            </a:r>
            <a:endParaRPr/>
          </a:p>
          <a:p>
            <a:pPr lvl="5">
              <a:buSzPct val="45000"/>
              <a:buFont typeface="StarSymbol"/>
              <a:buChar char=""/>
            </a:pPr>
            <a:r>
              <a:rPr lang="fr-FR"/>
              <a:t>Sixième niveau de plan</a:t>
            </a:r>
            <a:endParaRPr/>
          </a:p>
          <a:p>
            <a:pPr lvl="6">
              <a:buSzPct val="45000"/>
              <a:buFont typeface="StarSymbol"/>
              <a:buChar char=""/>
            </a:pPr>
            <a:r>
              <a:rPr lang="fr-FR"/>
              <a:t>Septième niveau de plan</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e3ded1"/>
        </a:solidFill>
      </p:bgPr>
    </p:bg>
    <p:spTree>
      <p:nvGrpSpPr>
        <p:cNvPr id="1" name=""/>
        <p:cNvGrpSpPr/>
        <p:nvPr/>
      </p:nvGrpSpPr>
      <p:grpSpPr>
        <a:xfrm>
          <a:off x="0" y="0"/>
          <a:ext cx="0" cy="0"/>
          <a:chOff x="0" y="0"/>
          <a:chExt cx="0" cy="0"/>
        </a:xfrm>
      </p:grpSpPr>
      <p:sp>
        <p:nvSpPr>
          <p:cNvPr id="55" name="CustomShape 1"/>
          <p:cNvSpPr/>
          <p:nvPr/>
        </p:nvSpPr>
        <p:spPr>
          <a:xfrm>
            <a:off x="0" y="6705720"/>
            <a:ext cx="9143640" cy="151920"/>
          </a:xfrm>
          <a:prstGeom prst="rect">
            <a:avLst/>
          </a:prstGeom>
          <a:solidFill>
            <a:srgbClr val="ffffff"/>
          </a:solidFill>
        </p:spPr>
      </p:sp>
      <p:sp>
        <p:nvSpPr>
          <p:cNvPr id="56" name="CustomShape 2"/>
          <p:cNvSpPr/>
          <p:nvPr/>
        </p:nvSpPr>
        <p:spPr>
          <a:xfrm>
            <a:off x="0" y="0"/>
            <a:ext cx="9143640" cy="1392840"/>
          </a:xfrm>
          <a:prstGeom prst="rect">
            <a:avLst/>
          </a:prstGeom>
          <a:solidFill>
            <a:srgbClr val="ffffff"/>
          </a:solidFill>
        </p:spPr>
      </p:sp>
      <p:sp>
        <p:nvSpPr>
          <p:cNvPr id="57" name="CustomShape 3"/>
          <p:cNvSpPr/>
          <p:nvPr/>
        </p:nvSpPr>
        <p:spPr>
          <a:xfrm>
            <a:off x="0" y="0"/>
            <a:ext cx="151920" cy="6857640"/>
          </a:xfrm>
          <a:prstGeom prst="rect">
            <a:avLst/>
          </a:prstGeom>
          <a:solidFill>
            <a:srgbClr val="ffffff"/>
          </a:solidFill>
        </p:spPr>
      </p:sp>
      <p:sp>
        <p:nvSpPr>
          <p:cNvPr id="58" name="CustomShape 4"/>
          <p:cNvSpPr/>
          <p:nvPr/>
        </p:nvSpPr>
        <p:spPr>
          <a:xfrm>
            <a:off x="8991720" y="0"/>
            <a:ext cx="151920" cy="6857640"/>
          </a:xfrm>
          <a:prstGeom prst="rect">
            <a:avLst/>
          </a:prstGeom>
          <a:solidFill>
            <a:srgbClr val="ffffff"/>
          </a:solidFill>
        </p:spPr>
      </p:sp>
      <p:sp>
        <p:nvSpPr>
          <p:cNvPr id="59" name="CustomShape 5"/>
          <p:cNvSpPr/>
          <p:nvPr/>
        </p:nvSpPr>
        <p:spPr>
          <a:xfrm>
            <a:off x="149400" y="6388560"/>
            <a:ext cx="8832600" cy="309240"/>
          </a:xfrm>
          <a:prstGeom prst="rect">
            <a:avLst/>
          </a:prstGeom>
          <a:solidFill>
            <a:srgbClr val="1b587c"/>
          </a:solidFill>
        </p:spPr>
      </p:sp>
      <p:sp>
        <p:nvSpPr>
          <p:cNvPr id="60" name="CustomShape 6"/>
          <p:cNvSpPr/>
          <p:nvPr/>
        </p:nvSpPr>
        <p:spPr>
          <a:xfrm>
            <a:off x="152280" y="155520"/>
            <a:ext cx="8832600" cy="6546600"/>
          </a:xfrm>
          <a:prstGeom prst="rect">
            <a:avLst/>
          </a:prstGeom>
          <a:ln w="9360">
            <a:solidFill>
              <a:srgbClr val="174d6d"/>
            </a:solidFill>
            <a:miter/>
          </a:ln>
        </p:spPr>
      </p:sp>
      <p:sp>
        <p:nvSpPr>
          <p:cNvPr id="61" name="Line 7"/>
          <p:cNvSpPr/>
          <p:nvPr/>
        </p:nvSpPr>
        <p:spPr>
          <a:xfrm>
            <a:off x="152280" y="1276560"/>
            <a:ext cx="8832960" cy="0"/>
          </a:xfrm>
          <a:prstGeom prst="line">
            <a:avLst/>
          </a:prstGeom>
          <a:ln w="9360">
            <a:solidFill>
              <a:srgbClr val="174d6d"/>
            </a:solidFill>
            <a:custDash>
              <a:ds d="105000" sp="35000"/>
            </a:custDash>
            <a:round/>
          </a:ln>
        </p:spPr>
      </p:sp>
      <p:sp>
        <p:nvSpPr>
          <p:cNvPr id="62" name="CustomShape 8"/>
          <p:cNvSpPr/>
          <p:nvPr/>
        </p:nvSpPr>
        <p:spPr>
          <a:xfrm>
            <a:off x="4267080" y="956160"/>
            <a:ext cx="609120" cy="609120"/>
          </a:xfrm>
          <a:prstGeom prst="rect">
            <a:avLst/>
          </a:prstGeom>
          <a:solidFill>
            <a:srgbClr val="ffffff"/>
          </a:solidFill>
        </p:spPr>
      </p:sp>
      <p:sp>
        <p:nvSpPr>
          <p:cNvPr id="63" name="CustomShape 9"/>
          <p:cNvSpPr/>
          <p:nvPr/>
        </p:nvSpPr>
        <p:spPr>
          <a:xfrm>
            <a:off x="4361760" y="1050480"/>
            <a:ext cx="420120" cy="420120"/>
          </a:xfrm>
          <a:prstGeom prst="rect">
            <a:avLst/>
          </a:prstGeom>
          <a:solidFill>
            <a:srgbClr val="ffffff"/>
          </a:solidFill>
          <a:ln w="50760">
            <a:solidFill>
              <a:srgbClr val="174d6d"/>
            </a:solidFill>
            <a:round/>
          </a:ln>
        </p:spPr>
      </p:sp>
      <p:sp>
        <p:nvSpPr>
          <p:cNvPr id="64" name="PlaceHolder 10"/>
          <p:cNvSpPr>
            <a:spLocks noGrp="1"/>
          </p:cNvSpPr>
          <p:nvPr>
            <p:ph type="title"/>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Cliquez pour éditer le format du texte-titreCliquez pour modifier le style du titre</a:t>
            </a:r>
            <a:endParaRPr/>
          </a:p>
        </p:txBody>
      </p:sp>
      <p:sp>
        <p:nvSpPr>
          <p:cNvPr id="65" name="PlaceHolder 11"/>
          <p:cNvSpPr>
            <a:spLocks noGrp="1"/>
          </p:cNvSpPr>
          <p:nvPr>
            <p:ph type="dt"/>
          </p:nvPr>
        </p:nvSpPr>
        <p:spPr>
          <a:xfrm>
            <a:off x="0" y="0"/>
            <a:ext cx="-11796840" cy="-11796840"/>
          </a:xfrm>
          <a:prstGeom prst="rect">
            <a:avLst/>
          </a:prstGeom>
        </p:spPr>
        <p:txBody>
          <a:bodyPr bIns="45000" lIns="90000" rIns="90000" tIns="45000"/>
          <a:p>
            <a:pPr>
              <a:lnSpc>
                <a:spcPct val="100000"/>
              </a:lnSpc>
            </a:pPr>
            <a:r>
              <a:rPr lang="fr-FR">
                <a:solidFill>
                  <a:srgbClr val="000000"/>
                </a:solidFill>
                <a:latin typeface="Georgia"/>
              </a:rPr>
              <a:t>19/12/2012</a:t>
            </a:r>
            <a:endParaRPr/>
          </a:p>
        </p:txBody>
      </p:sp>
      <p:sp>
        <p:nvSpPr>
          <p:cNvPr id="66" name="PlaceHolder 12"/>
          <p:cNvSpPr>
            <a:spLocks noGrp="1"/>
          </p:cNvSpPr>
          <p:nvPr>
            <p:ph type="ftr"/>
          </p:nvPr>
        </p:nvSpPr>
        <p:spPr>
          <a:xfrm>
            <a:off x="0" y="0"/>
            <a:ext cx="-11796840" cy="-11796840"/>
          </a:xfrm>
          <a:prstGeom prst="rect">
            <a:avLst/>
          </a:prstGeom>
        </p:spPr>
        <p:txBody>
          <a:bodyPr bIns="45000" lIns="90000" rIns="90000" tIns="45000"/>
          <a:p>
            <a:endParaRPr/>
          </a:p>
        </p:txBody>
      </p:sp>
      <p:sp>
        <p:nvSpPr>
          <p:cNvPr id="67" name="PlaceHolder 13"/>
          <p:cNvSpPr>
            <a:spLocks noGrp="1"/>
          </p:cNvSpPr>
          <p:nvPr>
            <p:ph type="sldNum"/>
          </p:nvPr>
        </p:nvSpPr>
        <p:spPr>
          <a:xfrm>
            <a:off x="4361760" y="1026360"/>
            <a:ext cx="456840" cy="441000"/>
          </a:xfrm>
          <a:prstGeom prst="rect">
            <a:avLst/>
          </a:prstGeom>
        </p:spPr>
        <p:txBody>
          <a:bodyPr bIns="45000" lIns="90000" rIns="90000" tIns="45000"/>
          <a:p>
            <a:pPr>
              <a:lnSpc>
                <a:spcPct val="100000"/>
              </a:lnSpc>
            </a:pPr>
            <a:fld id="{F1F1B191-C101-41E1-8141-8191F131C111}" type="slidenum">
              <a:rPr lang="fr-FR">
                <a:solidFill>
                  <a:srgbClr val="000000"/>
                </a:solidFill>
                <a:latin typeface="Georgia"/>
              </a:rPr>
              <a:t>&lt;numéro&gt;</a:t>
            </a:fld>
            <a:endParaRPr/>
          </a:p>
        </p:txBody>
      </p:sp>
      <p:sp>
        <p:nvSpPr>
          <p:cNvPr id="68" name="PlaceHolder 14"/>
          <p:cNvSpPr>
            <a:spLocks noGrp="1"/>
          </p:cNvSpPr>
          <p:nvPr>
            <p:ph type="body"/>
          </p:nvPr>
        </p:nvSpPr>
        <p:spPr>
          <a:xfrm>
            <a:off x="301680" y="1527120"/>
            <a:ext cx="8503560" cy="4571640"/>
          </a:xfrm>
          <a:prstGeom prst="rect">
            <a:avLst/>
          </a:prstGeom>
        </p:spPr>
        <p:txBody>
          <a:bodyPr bIns="45000" lIns="90000" rIns="90000" tIns="45000"/>
          <a:p>
            <a:pPr>
              <a:buSzPct val="45000"/>
              <a:buFont typeface="StarSymbol"/>
              <a:buChar char=""/>
            </a:pPr>
            <a:r>
              <a:rPr lang="fr-FR" sz="2700">
                <a:solidFill>
                  <a:srgbClr val="000000"/>
                </a:solidFill>
                <a:latin typeface="Georgia"/>
              </a:rPr>
              <a:t>Cliquez pour éditer le format du plan de texte</a:t>
            </a:r>
            <a:endParaRPr/>
          </a:p>
          <a:p>
            <a:pPr lvl="1">
              <a:buSzPct val="75000"/>
              <a:buFont typeface="StarSymbol"/>
              <a:buChar char=""/>
            </a:pPr>
            <a:r>
              <a:rPr lang="fr-FR" sz="2700">
                <a:solidFill>
                  <a:srgbClr val="000000"/>
                </a:solidFill>
                <a:latin typeface="Georgia"/>
              </a:rPr>
              <a:t>Second niveau de plan</a:t>
            </a:r>
            <a:endParaRPr/>
          </a:p>
          <a:p>
            <a:pPr lvl="2">
              <a:buSzPct val="45000"/>
              <a:buFont typeface="StarSymbol"/>
              <a:buChar char=""/>
            </a:pPr>
            <a:r>
              <a:rPr lang="fr-FR" sz="2700">
                <a:solidFill>
                  <a:srgbClr val="000000"/>
                </a:solidFill>
                <a:latin typeface="Georgia"/>
              </a:rPr>
              <a:t>Troisième niveau de plan</a:t>
            </a:r>
            <a:endParaRPr/>
          </a:p>
          <a:p>
            <a:pPr lvl="3">
              <a:buSzPct val="75000"/>
              <a:buFont typeface="StarSymbol"/>
              <a:buChar char=""/>
            </a:pPr>
            <a:r>
              <a:rPr lang="fr-FR" sz="2700">
                <a:solidFill>
                  <a:srgbClr val="000000"/>
                </a:solidFill>
                <a:latin typeface="Georgia"/>
              </a:rPr>
              <a:t>Quatrième niveau de plan</a:t>
            </a:r>
            <a:endParaRPr/>
          </a:p>
          <a:p>
            <a:pPr lvl="4">
              <a:buSzPct val="45000"/>
              <a:buFont typeface="StarSymbol"/>
              <a:buChar char=""/>
            </a:pPr>
            <a:r>
              <a:rPr lang="fr-FR" sz="2700">
                <a:solidFill>
                  <a:srgbClr val="000000"/>
                </a:solidFill>
                <a:latin typeface="Georgia"/>
              </a:rPr>
              <a:t>Cinquième niveau de plan</a:t>
            </a:r>
            <a:endParaRPr/>
          </a:p>
          <a:p>
            <a:pPr lvl="5">
              <a:buSzPct val="45000"/>
              <a:buFont typeface="StarSymbol"/>
              <a:buChar char=""/>
            </a:pPr>
            <a:r>
              <a:rPr lang="fr-FR" sz="2700">
                <a:solidFill>
                  <a:srgbClr val="000000"/>
                </a:solidFill>
                <a:latin typeface="Georgia"/>
              </a:rPr>
              <a:t>Sixième niveau de plan</a:t>
            </a:r>
            <a:endParaRPr/>
          </a:p>
          <a:p>
            <a:pPr>
              <a:lnSpc>
                <a:spcPct val="100000"/>
              </a:lnSpc>
              <a:buSzPct val="85000"/>
              <a:buFont charset="2" typeface="Wingdings 2"/>
              <a:buChar char=""/>
            </a:pPr>
            <a:r>
              <a:rPr lang="fr-FR" sz="2700">
                <a:solidFill>
                  <a:srgbClr val="000000"/>
                </a:solidFill>
                <a:latin typeface="Georgia"/>
              </a:rPr>
              <a:t>Septième niveau de planCliquez pour modifier les styles du texte du masque</a:t>
            </a:r>
            <a:endParaRPr/>
          </a:p>
          <a:p>
            <a:pPr lvl="1">
              <a:lnSpc>
                <a:spcPct val="100000"/>
              </a:lnSpc>
              <a:buSzPct val="70000"/>
              <a:buFont charset="2" typeface="Wingdings"/>
              <a:buChar char=""/>
            </a:pPr>
            <a:r>
              <a:rPr lang="fr-FR" sz="2200">
                <a:solidFill>
                  <a:srgbClr val="323232"/>
                </a:solidFill>
                <a:latin typeface="Georgia"/>
              </a:rPr>
              <a:t>Deuxième niveau</a:t>
            </a:r>
            <a:endParaRPr/>
          </a:p>
          <a:p>
            <a:pPr lvl="1">
              <a:buSzPct val="70000"/>
              <a:buFont charset="2" typeface="Wingdings"/>
              <a:buChar char=""/>
            </a:pPr>
            <a:r>
              <a:rPr lang="fr-FR" sz="2000">
                <a:solidFill>
                  <a:srgbClr val="000000"/>
                </a:solidFill>
                <a:latin typeface="Georgia"/>
              </a:rPr>
              <a:t>Troisième niveau</a:t>
            </a:r>
            <a:endParaRPr/>
          </a:p>
          <a:p>
            <a:pPr lvl="2">
              <a:buSzPct val="75000"/>
              <a:buFont charset="2" typeface="Wingdings 2"/>
              <a:buChar char=""/>
            </a:pPr>
            <a:r>
              <a:rPr lang="fr-FR" sz="2000">
                <a:solidFill>
                  <a:srgbClr val="323232"/>
                </a:solidFill>
                <a:latin typeface="Georgia"/>
              </a:rPr>
              <a:t>Quatrième niveau</a:t>
            </a:r>
            <a:endParaRPr/>
          </a:p>
          <a:p>
            <a:pPr lvl="3">
              <a:buSzPct val="70000"/>
              <a:buFont charset="2" typeface="Wingdings"/>
              <a:buChar char=""/>
            </a:pPr>
            <a:r>
              <a:rPr lang="fr-FR">
                <a:solidFill>
                  <a:srgbClr val="000000"/>
                </a:solidFill>
                <a:latin typeface="Georgia"/>
              </a:rPr>
              <a:t>Cinquième niveau</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e3ded1"/>
        </a:solidFill>
      </p:bgPr>
    </p:bg>
    <p:spTree>
      <p:nvGrpSpPr>
        <p:cNvPr id="1" name=""/>
        <p:cNvGrpSpPr/>
        <p:nvPr/>
      </p:nvGrpSpPr>
      <p:grpSpPr>
        <a:xfrm>
          <a:off x="0" y="0"/>
          <a:ext cx="0" cy="0"/>
          <a:chOff x="0" y="0"/>
          <a:chExt cx="0" cy="0"/>
        </a:xfrm>
      </p:grpSpPr>
      <p:sp>
        <p:nvSpPr>
          <p:cNvPr id="101" name="CustomShape 1"/>
          <p:cNvSpPr/>
          <p:nvPr/>
        </p:nvSpPr>
        <p:spPr>
          <a:xfrm>
            <a:off x="0" y="6705720"/>
            <a:ext cx="9143640" cy="151920"/>
          </a:xfrm>
          <a:prstGeom prst="rect">
            <a:avLst/>
          </a:prstGeom>
          <a:solidFill>
            <a:srgbClr val="ffffff"/>
          </a:solidFill>
        </p:spPr>
      </p:sp>
      <p:sp>
        <p:nvSpPr>
          <p:cNvPr id="102" name="CustomShape 2"/>
          <p:cNvSpPr/>
          <p:nvPr/>
        </p:nvSpPr>
        <p:spPr>
          <a:xfrm>
            <a:off x="0" y="0"/>
            <a:ext cx="9143640" cy="1392840"/>
          </a:xfrm>
          <a:prstGeom prst="rect">
            <a:avLst/>
          </a:prstGeom>
          <a:solidFill>
            <a:srgbClr val="ffffff"/>
          </a:solidFill>
        </p:spPr>
      </p:sp>
      <p:sp>
        <p:nvSpPr>
          <p:cNvPr id="103" name="CustomShape 3"/>
          <p:cNvSpPr/>
          <p:nvPr/>
        </p:nvSpPr>
        <p:spPr>
          <a:xfrm>
            <a:off x="0" y="0"/>
            <a:ext cx="151920" cy="6857640"/>
          </a:xfrm>
          <a:prstGeom prst="rect">
            <a:avLst/>
          </a:prstGeom>
          <a:solidFill>
            <a:srgbClr val="ffffff"/>
          </a:solidFill>
        </p:spPr>
      </p:sp>
      <p:sp>
        <p:nvSpPr>
          <p:cNvPr id="104" name="CustomShape 4"/>
          <p:cNvSpPr/>
          <p:nvPr/>
        </p:nvSpPr>
        <p:spPr>
          <a:xfrm>
            <a:off x="8991720" y="0"/>
            <a:ext cx="151920" cy="6857640"/>
          </a:xfrm>
          <a:prstGeom prst="rect">
            <a:avLst/>
          </a:prstGeom>
          <a:solidFill>
            <a:srgbClr val="ffffff"/>
          </a:solidFill>
        </p:spPr>
      </p:sp>
      <p:sp>
        <p:nvSpPr>
          <p:cNvPr id="105" name="CustomShape 5"/>
          <p:cNvSpPr/>
          <p:nvPr/>
        </p:nvSpPr>
        <p:spPr>
          <a:xfrm>
            <a:off x="149400" y="6388560"/>
            <a:ext cx="8832600" cy="309240"/>
          </a:xfrm>
          <a:prstGeom prst="rect">
            <a:avLst/>
          </a:prstGeom>
          <a:solidFill>
            <a:srgbClr val="1b587c"/>
          </a:solidFill>
        </p:spPr>
      </p:sp>
      <p:sp>
        <p:nvSpPr>
          <p:cNvPr id="106" name="CustomShape 6"/>
          <p:cNvSpPr/>
          <p:nvPr/>
        </p:nvSpPr>
        <p:spPr>
          <a:xfrm>
            <a:off x="152280" y="155520"/>
            <a:ext cx="8832600" cy="6546600"/>
          </a:xfrm>
          <a:prstGeom prst="rect">
            <a:avLst/>
          </a:prstGeom>
          <a:ln w="9360">
            <a:solidFill>
              <a:srgbClr val="174d6d"/>
            </a:solidFill>
            <a:miter/>
          </a:ln>
        </p:spPr>
      </p:sp>
      <p:sp>
        <p:nvSpPr>
          <p:cNvPr id="107" name="Line 7"/>
          <p:cNvSpPr/>
          <p:nvPr/>
        </p:nvSpPr>
        <p:spPr>
          <a:xfrm>
            <a:off x="152280" y="1276560"/>
            <a:ext cx="8832960" cy="0"/>
          </a:xfrm>
          <a:prstGeom prst="line">
            <a:avLst/>
          </a:prstGeom>
          <a:ln w="9360">
            <a:solidFill>
              <a:srgbClr val="174d6d"/>
            </a:solidFill>
            <a:custDash>
              <a:ds d="105000" sp="35000"/>
            </a:custDash>
            <a:round/>
          </a:ln>
        </p:spPr>
      </p:sp>
      <p:sp>
        <p:nvSpPr>
          <p:cNvPr id="108" name="CustomShape 8"/>
          <p:cNvSpPr/>
          <p:nvPr/>
        </p:nvSpPr>
        <p:spPr>
          <a:xfrm>
            <a:off x="4267080" y="956160"/>
            <a:ext cx="609120" cy="609120"/>
          </a:xfrm>
          <a:prstGeom prst="rect">
            <a:avLst/>
          </a:prstGeom>
          <a:solidFill>
            <a:srgbClr val="ffffff"/>
          </a:solidFill>
        </p:spPr>
      </p:sp>
      <p:sp>
        <p:nvSpPr>
          <p:cNvPr id="109" name="CustomShape 9"/>
          <p:cNvSpPr/>
          <p:nvPr/>
        </p:nvSpPr>
        <p:spPr>
          <a:xfrm>
            <a:off x="4361760" y="1050480"/>
            <a:ext cx="420120" cy="420120"/>
          </a:xfrm>
          <a:prstGeom prst="rect">
            <a:avLst/>
          </a:prstGeom>
          <a:solidFill>
            <a:srgbClr val="ffffff"/>
          </a:solidFill>
          <a:ln w="50760">
            <a:solidFill>
              <a:srgbClr val="174d6d"/>
            </a:solidFill>
            <a:round/>
          </a:ln>
        </p:spPr>
      </p:sp>
      <p:sp>
        <p:nvSpPr>
          <p:cNvPr id="110" name="PlaceHolder 10"/>
          <p:cNvSpPr>
            <a:spLocks noGrp="1"/>
          </p:cNvSpPr>
          <p:nvPr>
            <p:ph type="title"/>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Cliquez pour éditer le format du texte-titreCliquez pour modifier le style du titre</a:t>
            </a:r>
            <a:endParaRPr/>
          </a:p>
        </p:txBody>
      </p:sp>
      <p:sp>
        <p:nvSpPr>
          <p:cNvPr id="111" name="PlaceHolder 11"/>
          <p:cNvSpPr>
            <a:spLocks noGrp="1"/>
          </p:cNvSpPr>
          <p:nvPr>
            <p:ph type="dt"/>
          </p:nvPr>
        </p:nvSpPr>
        <p:spPr>
          <a:xfrm>
            <a:off x="5791320" y="6409800"/>
            <a:ext cx="3044520" cy="365400"/>
          </a:xfrm>
          <a:prstGeom prst="rect">
            <a:avLst/>
          </a:prstGeom>
        </p:spPr>
        <p:txBody>
          <a:bodyPr bIns="45000" lIns="90000" rIns="90000" tIns="45000"/>
          <a:p>
            <a:pPr>
              <a:lnSpc>
                <a:spcPct val="100000"/>
              </a:lnSpc>
            </a:pPr>
            <a:r>
              <a:rPr lang="fr-FR">
                <a:solidFill>
                  <a:srgbClr val="000000"/>
                </a:solidFill>
                <a:latin typeface="Georgia"/>
              </a:rPr>
              <a:t>19/12/2012</a:t>
            </a:r>
            <a:endParaRPr/>
          </a:p>
        </p:txBody>
      </p:sp>
      <p:sp>
        <p:nvSpPr>
          <p:cNvPr id="112" name="PlaceHolder 12"/>
          <p:cNvSpPr>
            <a:spLocks noGrp="1"/>
          </p:cNvSpPr>
          <p:nvPr>
            <p:ph type="ftr"/>
          </p:nvPr>
        </p:nvSpPr>
        <p:spPr>
          <a:xfrm>
            <a:off x="0" y="0"/>
            <a:ext cx="-11796840" cy="-11796840"/>
          </a:xfrm>
          <a:prstGeom prst="rect">
            <a:avLst/>
          </a:prstGeom>
        </p:spPr>
        <p:txBody>
          <a:bodyPr bIns="45000" lIns="90000" rIns="90000" tIns="45000"/>
          <a:p>
            <a:endParaRPr/>
          </a:p>
        </p:txBody>
      </p:sp>
      <p:sp>
        <p:nvSpPr>
          <p:cNvPr id="113" name="PlaceHolder 13"/>
          <p:cNvSpPr>
            <a:spLocks noGrp="1"/>
          </p:cNvSpPr>
          <p:nvPr>
            <p:ph type="sldNum"/>
          </p:nvPr>
        </p:nvSpPr>
        <p:spPr>
          <a:xfrm>
            <a:off x="0" y="0"/>
            <a:ext cx="-11796840" cy="-11796840"/>
          </a:xfrm>
          <a:prstGeom prst="rect">
            <a:avLst/>
          </a:prstGeom>
        </p:spPr>
        <p:txBody>
          <a:bodyPr bIns="45000" lIns="90000" rIns="90000" tIns="45000"/>
          <a:p>
            <a:pPr>
              <a:lnSpc>
                <a:spcPct val="100000"/>
              </a:lnSpc>
            </a:pPr>
            <a:fld id="{31B1B1F1-51A1-41C1-B141-7161019111E1}" type="slidenum">
              <a:rPr lang="fr-FR">
                <a:solidFill>
                  <a:srgbClr val="000000"/>
                </a:solidFill>
                <a:latin typeface="Georgia"/>
              </a:rPr>
              <a:t>&lt;numéro&gt;</a:t>
            </a:fld>
            <a:endParaRPr/>
          </a:p>
        </p:txBody>
      </p:sp>
      <p:sp>
        <p:nvSpPr>
          <p:cNvPr id="114" name="Line 14"/>
          <p:cNvSpPr/>
          <p:nvPr/>
        </p:nvSpPr>
        <p:spPr>
          <a:xfrm flipV="1">
            <a:off x="4563000" y="1575360"/>
            <a:ext cx="9000" cy="4819680"/>
          </a:xfrm>
          <a:prstGeom prst="line">
            <a:avLst/>
          </a:prstGeom>
          <a:ln w="9360">
            <a:solidFill>
              <a:srgbClr val="323232"/>
            </a:solidFill>
            <a:custDash>
              <a:ds d="105000" sp="35000"/>
            </a:custDash>
            <a:round/>
          </a:ln>
        </p:spPr>
      </p:sp>
      <p:sp>
        <p:nvSpPr>
          <p:cNvPr id="115" name="PlaceHolder 15"/>
          <p:cNvSpPr>
            <a:spLocks noGrp="1"/>
          </p:cNvSpPr>
          <p:nvPr>
            <p:ph type="body"/>
          </p:nvPr>
        </p:nvSpPr>
        <p:spPr>
          <a:xfrm>
            <a:off x="301680" y="1371600"/>
            <a:ext cx="4038120" cy="4681440"/>
          </a:xfrm>
          <a:prstGeom prst="rect">
            <a:avLst/>
          </a:prstGeom>
        </p:spPr>
        <p:txBody>
          <a:bodyPr bIns="45000" lIns="90000" rIns="90000" tIns="45000"/>
          <a:p>
            <a:pPr>
              <a:buSzPct val="45000"/>
              <a:buFont typeface="StarSymbol"/>
              <a:buChar char=""/>
            </a:pPr>
            <a:r>
              <a:rPr lang="fr-FR" sz="2500">
                <a:solidFill>
                  <a:srgbClr val="000000"/>
                </a:solidFill>
                <a:latin typeface="Georgia"/>
              </a:rPr>
              <a:t>Cliquez pour éditer le format du plan de texte</a:t>
            </a:r>
            <a:endParaRPr/>
          </a:p>
          <a:p>
            <a:pPr lvl="1">
              <a:buSzPct val="75000"/>
              <a:buFont typeface="StarSymbol"/>
              <a:buChar char=""/>
            </a:pPr>
            <a:r>
              <a:rPr lang="fr-FR" sz="2500">
                <a:solidFill>
                  <a:srgbClr val="000000"/>
                </a:solidFill>
                <a:latin typeface="Georgia"/>
              </a:rPr>
              <a:t>Second niveau de plan</a:t>
            </a:r>
            <a:endParaRPr/>
          </a:p>
          <a:p>
            <a:pPr lvl="2">
              <a:buSzPct val="45000"/>
              <a:buFont typeface="StarSymbol"/>
              <a:buChar char=""/>
            </a:pPr>
            <a:r>
              <a:rPr lang="fr-FR" sz="2500">
                <a:solidFill>
                  <a:srgbClr val="000000"/>
                </a:solidFill>
                <a:latin typeface="Georgia"/>
              </a:rPr>
              <a:t>Troisième niveau de plan</a:t>
            </a:r>
            <a:endParaRPr/>
          </a:p>
          <a:p>
            <a:pPr lvl="3">
              <a:buSzPct val="75000"/>
              <a:buFont typeface="StarSymbol"/>
              <a:buChar char=""/>
            </a:pPr>
            <a:r>
              <a:rPr lang="fr-FR" sz="2500">
                <a:solidFill>
                  <a:srgbClr val="000000"/>
                </a:solidFill>
                <a:latin typeface="Georgia"/>
              </a:rPr>
              <a:t>Quatrième niveau de plan</a:t>
            </a:r>
            <a:endParaRPr/>
          </a:p>
          <a:p>
            <a:pPr lvl="4">
              <a:buSzPct val="45000"/>
              <a:buFont typeface="StarSymbol"/>
              <a:buChar char=""/>
            </a:pPr>
            <a:r>
              <a:rPr lang="fr-FR" sz="2500">
                <a:solidFill>
                  <a:srgbClr val="000000"/>
                </a:solidFill>
                <a:latin typeface="Georgia"/>
              </a:rPr>
              <a:t>Cinquième niveau de plan</a:t>
            </a:r>
            <a:endParaRPr/>
          </a:p>
          <a:p>
            <a:pPr lvl="5">
              <a:buSzPct val="45000"/>
              <a:buFont typeface="StarSymbol"/>
              <a:buChar char=""/>
            </a:pPr>
            <a:r>
              <a:rPr lang="fr-FR" sz="2500">
                <a:solidFill>
                  <a:srgbClr val="000000"/>
                </a:solidFill>
                <a:latin typeface="Georgia"/>
              </a:rPr>
              <a:t>Sixième niveau de plan</a:t>
            </a:r>
            <a:endParaRPr/>
          </a:p>
          <a:p>
            <a:pPr>
              <a:lnSpc>
                <a:spcPct val="100000"/>
              </a:lnSpc>
              <a:buSzPct val="85000"/>
              <a:buFont charset="2" typeface="Wingdings 2"/>
              <a:buChar char=""/>
            </a:pPr>
            <a:r>
              <a:rPr lang="fr-FR" sz="2500">
                <a:solidFill>
                  <a:srgbClr val="000000"/>
                </a:solidFill>
                <a:latin typeface="Georgia"/>
              </a:rPr>
              <a:t>Septième niveau de planCliquez pour modifier les styles du texte du masque</a:t>
            </a:r>
            <a:endParaRPr/>
          </a:p>
          <a:p>
            <a:pPr lvl="1">
              <a:lnSpc>
                <a:spcPct val="100000"/>
              </a:lnSpc>
              <a:buSzPct val="70000"/>
              <a:buFont charset="2" typeface="Wingdings"/>
              <a:buChar char=""/>
            </a:pPr>
            <a:r>
              <a:rPr lang="fr-FR" sz="2200">
                <a:solidFill>
                  <a:srgbClr val="323232"/>
                </a:solidFill>
                <a:latin typeface="Georgia"/>
              </a:rPr>
              <a:t>Deuxième niveau</a:t>
            </a:r>
            <a:endParaRPr/>
          </a:p>
          <a:p>
            <a:pPr lvl="1">
              <a:buSzPct val="70000"/>
              <a:buFont charset="2" typeface="Wingdings"/>
              <a:buChar char=""/>
            </a:pPr>
            <a:r>
              <a:rPr lang="fr-FR" sz="2000">
                <a:solidFill>
                  <a:srgbClr val="000000"/>
                </a:solidFill>
                <a:latin typeface="Georgia"/>
              </a:rPr>
              <a:t>Troisième niveau</a:t>
            </a:r>
            <a:endParaRPr/>
          </a:p>
          <a:p>
            <a:pPr lvl="2">
              <a:buSzPct val="75000"/>
              <a:buFont charset="2" typeface="Wingdings 2"/>
              <a:buChar char=""/>
            </a:pPr>
            <a:r>
              <a:rPr lang="fr-FR" sz="2000">
                <a:solidFill>
                  <a:srgbClr val="323232"/>
                </a:solidFill>
                <a:latin typeface="Georgia"/>
              </a:rPr>
              <a:t>Quatrième niveau</a:t>
            </a:r>
            <a:endParaRPr/>
          </a:p>
          <a:p>
            <a:pPr lvl="3">
              <a:buSzPct val="70000"/>
              <a:buFont charset="2" typeface="Wingdings"/>
              <a:buChar char=""/>
            </a:pPr>
            <a:r>
              <a:rPr lang="fr-FR">
                <a:solidFill>
                  <a:srgbClr val="000000"/>
                </a:solidFill>
                <a:latin typeface="Georgia"/>
              </a:rPr>
              <a:t>Cinquième niveau</a:t>
            </a:r>
            <a:endParaRPr/>
          </a:p>
        </p:txBody>
      </p:sp>
      <p:sp>
        <p:nvSpPr>
          <p:cNvPr id="116" name="PlaceHolder 16"/>
          <p:cNvSpPr>
            <a:spLocks noGrp="1"/>
          </p:cNvSpPr>
          <p:nvPr>
            <p:ph type="body"/>
          </p:nvPr>
        </p:nvSpPr>
        <p:spPr>
          <a:xfrm>
            <a:off x="4800600" y="1371600"/>
            <a:ext cx="4038120" cy="4681440"/>
          </a:xfrm>
          <a:prstGeom prst="rect">
            <a:avLst/>
          </a:prstGeom>
        </p:spPr>
        <p:txBody>
          <a:bodyPr bIns="45000" lIns="90000" rIns="90000" tIns="45000"/>
          <a:p>
            <a:pPr>
              <a:buSzPct val="45000"/>
              <a:buFont typeface="StarSymbol"/>
              <a:buChar char=""/>
            </a:pPr>
            <a:r>
              <a:rPr lang="fr-FR" sz="2500">
                <a:solidFill>
                  <a:srgbClr val="ffffff"/>
                </a:solidFill>
                <a:latin typeface="Georgia"/>
              </a:rPr>
              <a:t>Cliquez pour éditer le format du plan de texte</a:t>
            </a:r>
            <a:endParaRPr/>
          </a:p>
          <a:p>
            <a:pPr lvl="1">
              <a:buSzPct val="75000"/>
              <a:buFont typeface="StarSymbol"/>
              <a:buChar char=""/>
            </a:pPr>
            <a:r>
              <a:rPr lang="fr-FR" sz="2500">
                <a:solidFill>
                  <a:srgbClr val="ffffff"/>
                </a:solidFill>
                <a:latin typeface="Georgia"/>
              </a:rPr>
              <a:t>Second niveau de plan</a:t>
            </a:r>
            <a:endParaRPr/>
          </a:p>
          <a:p>
            <a:pPr lvl="2">
              <a:buSzPct val="45000"/>
              <a:buFont typeface="StarSymbol"/>
              <a:buChar char=""/>
            </a:pPr>
            <a:r>
              <a:rPr lang="fr-FR" sz="2500">
                <a:solidFill>
                  <a:srgbClr val="ffffff"/>
                </a:solidFill>
                <a:latin typeface="Georgia"/>
              </a:rPr>
              <a:t>Troisième niveau de plan</a:t>
            </a:r>
            <a:endParaRPr/>
          </a:p>
          <a:p>
            <a:pPr lvl="3">
              <a:buSzPct val="75000"/>
              <a:buFont typeface="StarSymbol"/>
              <a:buChar char=""/>
            </a:pPr>
            <a:r>
              <a:rPr lang="fr-FR" sz="2500">
                <a:solidFill>
                  <a:srgbClr val="ffffff"/>
                </a:solidFill>
                <a:latin typeface="Georgia"/>
              </a:rPr>
              <a:t>Quatrième niveau de plan</a:t>
            </a:r>
            <a:endParaRPr/>
          </a:p>
          <a:p>
            <a:pPr lvl="4">
              <a:buSzPct val="45000"/>
              <a:buFont typeface="StarSymbol"/>
              <a:buChar char=""/>
            </a:pPr>
            <a:r>
              <a:rPr lang="fr-FR" sz="2500">
                <a:solidFill>
                  <a:srgbClr val="ffffff"/>
                </a:solidFill>
                <a:latin typeface="Georgia"/>
              </a:rPr>
              <a:t>Cinquième niveau de plan</a:t>
            </a:r>
            <a:endParaRPr/>
          </a:p>
          <a:p>
            <a:pPr lvl="5">
              <a:buSzPct val="45000"/>
              <a:buFont typeface="StarSymbol"/>
              <a:buChar char=""/>
            </a:pPr>
            <a:r>
              <a:rPr lang="fr-FR" sz="2500">
                <a:solidFill>
                  <a:srgbClr val="ffffff"/>
                </a:solidFill>
                <a:latin typeface="Georgia"/>
              </a:rPr>
              <a:t>Sixième niveau de plan</a:t>
            </a:r>
            <a:endParaRPr/>
          </a:p>
          <a:p>
            <a:pPr>
              <a:lnSpc>
                <a:spcPct val="100000"/>
              </a:lnSpc>
              <a:buSzPct val="85000"/>
              <a:buFont charset="2" typeface="Wingdings 2"/>
              <a:buChar char=""/>
            </a:pPr>
            <a:r>
              <a:rPr lang="fr-FR" sz="2500">
                <a:solidFill>
                  <a:srgbClr val="ffffff"/>
                </a:solidFill>
                <a:latin typeface="Georgia"/>
              </a:rPr>
              <a:t>Septième niveau de planCliquez pour modifier les styles du texte du masque</a:t>
            </a:r>
            <a:endParaRPr/>
          </a:p>
          <a:p>
            <a:pPr lvl="1">
              <a:lnSpc>
                <a:spcPct val="100000"/>
              </a:lnSpc>
              <a:buSzPct val="70000"/>
              <a:buFont charset="2" typeface="Wingdings"/>
              <a:buChar char=""/>
            </a:pPr>
            <a:r>
              <a:rPr lang="fr-FR" sz="2200">
                <a:solidFill>
                  <a:srgbClr val="323232"/>
                </a:solidFill>
                <a:latin typeface="Georgia"/>
              </a:rPr>
              <a:t>Deuxième niveau</a:t>
            </a:r>
            <a:endParaRPr/>
          </a:p>
          <a:p>
            <a:pPr lvl="1">
              <a:buSzPct val="70000"/>
              <a:buFont charset="2" typeface="Wingdings"/>
              <a:buChar char=""/>
            </a:pPr>
            <a:r>
              <a:rPr lang="fr-FR" sz="2000">
                <a:solidFill>
                  <a:srgbClr val="000000"/>
                </a:solidFill>
                <a:latin typeface="Georgia"/>
              </a:rPr>
              <a:t>Troisième niveau</a:t>
            </a:r>
            <a:endParaRPr/>
          </a:p>
          <a:p>
            <a:pPr lvl="2">
              <a:buSzPct val="75000"/>
              <a:buFont charset="2" typeface="Wingdings 2"/>
              <a:buChar char=""/>
            </a:pPr>
            <a:r>
              <a:rPr lang="fr-FR" sz="2000">
                <a:solidFill>
                  <a:srgbClr val="323232"/>
                </a:solidFill>
                <a:latin typeface="Georgia"/>
              </a:rPr>
              <a:t>Quatrième niveau</a:t>
            </a:r>
            <a:endParaRPr/>
          </a:p>
          <a:p>
            <a:pPr lvl="3">
              <a:buSzPct val="70000"/>
              <a:buFont charset="2" typeface="Wingdings"/>
              <a:buChar char=""/>
            </a:pPr>
            <a:r>
              <a:rPr lang="fr-FR">
                <a:solidFill>
                  <a:srgbClr val="000000"/>
                </a:solidFill>
                <a:latin typeface="Georgia"/>
              </a:rPr>
              <a:t>Cinquième niveau</a:t>
            </a:r>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49" name="CustomShape 1"/>
          <p:cNvSpPr/>
          <p:nvPr/>
        </p:nvSpPr>
        <p:spPr>
          <a:xfrm>
            <a:off x="0" y="6705720"/>
            <a:ext cx="9143640" cy="151920"/>
          </a:xfrm>
          <a:prstGeom prst="rect">
            <a:avLst/>
          </a:prstGeom>
          <a:solidFill>
            <a:srgbClr val="ffffff"/>
          </a:solidFill>
        </p:spPr>
      </p:sp>
      <p:sp>
        <p:nvSpPr>
          <p:cNvPr id="150" name="CustomShape 2"/>
          <p:cNvSpPr/>
          <p:nvPr/>
        </p:nvSpPr>
        <p:spPr>
          <a:xfrm>
            <a:off x="0" y="0"/>
            <a:ext cx="9143640" cy="1392840"/>
          </a:xfrm>
          <a:prstGeom prst="rect">
            <a:avLst/>
          </a:prstGeom>
          <a:solidFill>
            <a:srgbClr val="ffffff"/>
          </a:solidFill>
        </p:spPr>
      </p:sp>
      <p:sp>
        <p:nvSpPr>
          <p:cNvPr id="151" name="CustomShape 3"/>
          <p:cNvSpPr/>
          <p:nvPr/>
        </p:nvSpPr>
        <p:spPr>
          <a:xfrm>
            <a:off x="0" y="0"/>
            <a:ext cx="151920" cy="6857640"/>
          </a:xfrm>
          <a:prstGeom prst="rect">
            <a:avLst/>
          </a:prstGeom>
          <a:solidFill>
            <a:srgbClr val="ffffff"/>
          </a:solidFill>
        </p:spPr>
      </p:sp>
      <p:sp>
        <p:nvSpPr>
          <p:cNvPr id="152" name="CustomShape 4"/>
          <p:cNvSpPr/>
          <p:nvPr/>
        </p:nvSpPr>
        <p:spPr>
          <a:xfrm>
            <a:off x="8991720" y="0"/>
            <a:ext cx="151920" cy="6857640"/>
          </a:xfrm>
          <a:prstGeom prst="rect">
            <a:avLst/>
          </a:prstGeom>
          <a:solidFill>
            <a:srgbClr val="ffffff"/>
          </a:solidFill>
        </p:spPr>
      </p:sp>
      <p:sp>
        <p:nvSpPr>
          <p:cNvPr id="153" name="CustomShape 5"/>
          <p:cNvSpPr/>
          <p:nvPr/>
        </p:nvSpPr>
        <p:spPr>
          <a:xfrm>
            <a:off x="149400" y="6388560"/>
            <a:ext cx="8832600" cy="309240"/>
          </a:xfrm>
          <a:prstGeom prst="rect">
            <a:avLst/>
          </a:prstGeom>
          <a:solidFill>
            <a:srgbClr val="1b587c"/>
          </a:solidFill>
        </p:spPr>
      </p:sp>
      <p:sp>
        <p:nvSpPr>
          <p:cNvPr id="154" name="CustomShape 6"/>
          <p:cNvSpPr/>
          <p:nvPr/>
        </p:nvSpPr>
        <p:spPr>
          <a:xfrm>
            <a:off x="152280" y="155520"/>
            <a:ext cx="8832600" cy="6546600"/>
          </a:xfrm>
          <a:prstGeom prst="rect">
            <a:avLst/>
          </a:prstGeom>
          <a:ln w="9360">
            <a:solidFill>
              <a:srgbClr val="174d6d"/>
            </a:solidFill>
            <a:miter/>
          </a:ln>
        </p:spPr>
      </p:sp>
      <p:sp>
        <p:nvSpPr>
          <p:cNvPr id="155" name="Line 7"/>
          <p:cNvSpPr/>
          <p:nvPr/>
        </p:nvSpPr>
        <p:spPr>
          <a:xfrm>
            <a:off x="152280" y="1276560"/>
            <a:ext cx="8832960" cy="0"/>
          </a:xfrm>
          <a:prstGeom prst="line">
            <a:avLst/>
          </a:prstGeom>
          <a:ln w="9360">
            <a:solidFill>
              <a:srgbClr val="174d6d"/>
            </a:solidFill>
            <a:custDash>
              <a:ds d="105000" sp="35000"/>
            </a:custDash>
            <a:round/>
          </a:ln>
        </p:spPr>
      </p:sp>
      <p:sp>
        <p:nvSpPr>
          <p:cNvPr id="156" name="CustomShape 8"/>
          <p:cNvSpPr/>
          <p:nvPr/>
        </p:nvSpPr>
        <p:spPr>
          <a:xfrm>
            <a:off x="4267080" y="956160"/>
            <a:ext cx="609120" cy="609120"/>
          </a:xfrm>
          <a:prstGeom prst="rect">
            <a:avLst/>
          </a:prstGeom>
          <a:solidFill>
            <a:srgbClr val="ffffff"/>
          </a:solidFill>
        </p:spPr>
      </p:sp>
      <p:sp>
        <p:nvSpPr>
          <p:cNvPr id="157" name="CustomShape 9"/>
          <p:cNvSpPr/>
          <p:nvPr/>
        </p:nvSpPr>
        <p:spPr>
          <a:xfrm>
            <a:off x="4361760" y="1050480"/>
            <a:ext cx="420120" cy="420120"/>
          </a:xfrm>
          <a:prstGeom prst="rect">
            <a:avLst/>
          </a:prstGeom>
          <a:solidFill>
            <a:srgbClr val="ffffff"/>
          </a:solidFill>
          <a:ln w="50760">
            <a:solidFill>
              <a:srgbClr val="174d6d"/>
            </a:solidFill>
            <a:round/>
          </a:ln>
        </p:spPr>
      </p:sp>
      <p:sp>
        <p:nvSpPr>
          <p:cNvPr id="158" name="PlaceHolder 10"/>
          <p:cNvSpPr>
            <a:spLocks noGrp="1"/>
          </p:cNvSpPr>
          <p:nvPr>
            <p:ph type="title"/>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Cliquez pour éditer le format du texte-titreCliquez pour modifier le style du titre</a:t>
            </a:r>
            <a:endParaRPr/>
          </a:p>
        </p:txBody>
      </p:sp>
      <p:sp>
        <p:nvSpPr>
          <p:cNvPr id="159" name="PlaceHolder 11"/>
          <p:cNvSpPr>
            <a:spLocks noGrp="1"/>
          </p:cNvSpPr>
          <p:nvPr>
            <p:ph type="dt"/>
          </p:nvPr>
        </p:nvSpPr>
        <p:spPr>
          <a:xfrm>
            <a:off x="0" y="0"/>
            <a:ext cx="-11796840" cy="-11796840"/>
          </a:xfrm>
          <a:prstGeom prst="rect">
            <a:avLst/>
          </a:prstGeom>
        </p:spPr>
        <p:txBody>
          <a:bodyPr bIns="45000" lIns="90000" rIns="90000" tIns="45000"/>
          <a:p>
            <a:pPr>
              <a:lnSpc>
                <a:spcPct val="100000"/>
              </a:lnSpc>
            </a:pPr>
            <a:r>
              <a:rPr lang="fr-FR">
                <a:solidFill>
                  <a:srgbClr val="000000"/>
                </a:solidFill>
                <a:latin typeface="Georgia"/>
              </a:rPr>
              <a:t>19/12/2012</a:t>
            </a:r>
            <a:endParaRPr/>
          </a:p>
        </p:txBody>
      </p:sp>
      <p:sp>
        <p:nvSpPr>
          <p:cNvPr id="160" name="PlaceHolder 12"/>
          <p:cNvSpPr>
            <a:spLocks noGrp="1"/>
          </p:cNvSpPr>
          <p:nvPr>
            <p:ph type="ftr"/>
          </p:nvPr>
        </p:nvSpPr>
        <p:spPr>
          <a:xfrm>
            <a:off x="0" y="0"/>
            <a:ext cx="-11796840" cy="-11796840"/>
          </a:xfrm>
          <a:prstGeom prst="rect">
            <a:avLst/>
          </a:prstGeom>
        </p:spPr>
        <p:txBody>
          <a:bodyPr bIns="45000" lIns="90000" rIns="90000" tIns="45000"/>
          <a:p>
            <a:endParaRPr/>
          </a:p>
        </p:txBody>
      </p:sp>
      <p:sp>
        <p:nvSpPr>
          <p:cNvPr id="161" name="PlaceHolder 13"/>
          <p:cNvSpPr>
            <a:spLocks noGrp="1"/>
          </p:cNvSpPr>
          <p:nvPr>
            <p:ph type="sldNum"/>
          </p:nvPr>
        </p:nvSpPr>
        <p:spPr>
          <a:xfrm>
            <a:off x="4343400" y="1036080"/>
            <a:ext cx="456840" cy="441000"/>
          </a:xfrm>
          <a:prstGeom prst="rect">
            <a:avLst/>
          </a:prstGeom>
        </p:spPr>
        <p:txBody>
          <a:bodyPr bIns="45000" lIns="90000" rIns="90000" tIns="45000"/>
          <a:p>
            <a:pPr>
              <a:lnSpc>
                <a:spcPct val="100000"/>
              </a:lnSpc>
            </a:pPr>
            <a:fld id="{81D16141-D191-41F1-91F1-D1F18111A131}" type="slidenum">
              <a:rPr lang="fr-FR">
                <a:solidFill>
                  <a:srgbClr val="000000"/>
                </a:solidFill>
                <a:latin typeface="Georgia"/>
              </a:rPr>
              <a:t>&lt;numéro&gt;</a:t>
            </a:fld>
            <a:endParaRPr/>
          </a:p>
        </p:txBody>
      </p:sp>
      <p:sp>
        <p:nvSpPr>
          <p:cNvPr id="162" name="PlaceHolder 14"/>
          <p:cNvSpPr>
            <a:spLocks noGrp="1"/>
          </p:cNvSpPr>
          <p:nvPr>
            <p:ph type="body"/>
          </p:nvPr>
        </p:nvSpPr>
        <p:spPr>
          <a:xfrm>
            <a:off x="457200" y="1604520"/>
            <a:ext cx="8046360" cy="3976920"/>
          </a:xfrm>
          <a:prstGeom prst="rect">
            <a:avLst/>
          </a:prstGeom>
        </p:spPr>
        <p:txBody>
          <a:bodyPr bIns="0" lIns="0" rIns="0" tIns="0" wrap="none"/>
          <a:p>
            <a:pPr>
              <a:buSzPct val="45000"/>
              <a:buFont typeface="StarSymbol"/>
              <a:buChar char=""/>
            </a:pPr>
            <a:r>
              <a:rPr lang="fr-FR"/>
              <a:t>Cliquez pour éditer le format du plan de texte</a:t>
            </a:r>
            <a:endParaRPr/>
          </a:p>
          <a:p>
            <a:pPr lvl="1">
              <a:buSzPct val="75000"/>
              <a:buFont typeface="StarSymbol"/>
              <a:buChar char=""/>
            </a:pPr>
            <a:r>
              <a:rPr lang="fr-FR"/>
              <a:t>Second niveau de plan</a:t>
            </a:r>
            <a:endParaRPr/>
          </a:p>
          <a:p>
            <a:pPr lvl="2">
              <a:buSzPct val="45000"/>
              <a:buFont typeface="StarSymbol"/>
              <a:buChar char=""/>
            </a:pPr>
            <a:r>
              <a:rPr lang="fr-FR"/>
              <a:t>Troisième niveau de plan</a:t>
            </a:r>
            <a:endParaRPr/>
          </a:p>
          <a:p>
            <a:pPr lvl="3">
              <a:buSzPct val="75000"/>
              <a:buFont typeface="StarSymbol"/>
              <a:buChar char=""/>
            </a:pPr>
            <a:r>
              <a:rPr lang="fr-FR"/>
              <a:t>Quatrième niveau de plan</a:t>
            </a:r>
            <a:endParaRPr/>
          </a:p>
          <a:p>
            <a:pPr lvl="4">
              <a:buSzPct val="45000"/>
              <a:buFont typeface="StarSymbol"/>
              <a:buChar char=""/>
            </a:pPr>
            <a:r>
              <a:rPr lang="fr-FR"/>
              <a:t>Cinquième niveau de plan</a:t>
            </a:r>
            <a:endParaRPr/>
          </a:p>
          <a:p>
            <a:pPr lvl="5">
              <a:buSzPct val="45000"/>
              <a:buFont typeface="StarSymbol"/>
              <a:buChar char=""/>
            </a:pPr>
            <a:r>
              <a:rPr lang="fr-FR"/>
              <a:t>Sixième niveau de plan</a:t>
            </a:r>
            <a:endParaRPr/>
          </a:p>
          <a:p>
            <a:pPr lvl="6">
              <a:buSzPct val="45000"/>
              <a:buFont typeface="StarSymbol"/>
              <a:buChar char=""/>
            </a:pPr>
            <a:r>
              <a:rPr lang="fr-FR"/>
              <a:t>Septième niveau de plan</a:t>
            </a:r>
            <a:endParaRPr/>
          </a:p>
        </p:txBody>
      </p:sp>
    </p:spTree>
  </p:cSld>
  <p:clrMap accent1="accent1" accent2="accent2" accent3="accent3" accent4="accent4" accent5="accent5" accent6="accent6" bg1="lt1" bg2="lt2" folHlink="folHlink" hlink="hlink" tx1="dk1" tx2="dk2"/>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slideLayout" Target="../slideLayouts/slideLayout2.xml"/><Relationship Id="rId4"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3.xml"/><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3.xml"/><Relationship Id="rId3"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30.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4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0" name="TextShape 1"/>
          <p:cNvSpPr txBox="1"/>
          <p:nvPr/>
        </p:nvSpPr>
        <p:spPr>
          <a:xfrm>
            <a:off x="1187640" y="4221000"/>
            <a:ext cx="7560360" cy="1944000"/>
          </a:xfrm>
          <a:prstGeom prst="rect">
            <a:avLst/>
          </a:prstGeom>
        </p:spPr>
        <p:txBody>
          <a:bodyPr bIns="45000" lIns="90000" rIns="90000" tIns="45000"/>
          <a:p>
            <a:pPr>
              <a:lnSpc>
                <a:spcPct val="100000"/>
              </a:lnSpc>
            </a:pPr>
            <a:endParaRPr/>
          </a:p>
          <a:p>
            <a:pPr>
              <a:lnSpc>
                <a:spcPct val="100000"/>
              </a:lnSpc>
            </a:pPr>
            <a:r>
              <a:rPr b="1" lang="fr-FR" sz="2000">
                <a:solidFill>
                  <a:srgbClr val="323232"/>
                </a:solidFill>
                <a:latin typeface="Georgia"/>
              </a:rPr>
              <a:t>Bilel MOULAHI</a:t>
            </a:r>
            <a:endParaRPr/>
          </a:p>
          <a:p>
            <a:pPr>
              <a:lnSpc>
                <a:spcPct val="100000"/>
              </a:lnSpc>
            </a:pPr>
            <a:r>
              <a:rPr b="1" lang="fr-FR">
                <a:solidFill>
                  <a:srgbClr val="323232"/>
                </a:solidFill>
                <a:latin typeface="Georgia"/>
              </a:rPr>
              <a:t>(FST, Tunis; IRIT, Toulouse)</a:t>
            </a:r>
            <a:endParaRPr/>
          </a:p>
          <a:p>
            <a:pPr>
              <a:lnSpc>
                <a:spcPct val="100000"/>
              </a:lnSpc>
            </a:pPr>
            <a:endParaRPr/>
          </a:p>
          <a:p>
            <a:pPr>
              <a:lnSpc>
                <a:spcPct val="100000"/>
              </a:lnSpc>
            </a:pPr>
            <a:r>
              <a:rPr b="1" lang="fr-FR" sz="1600">
                <a:solidFill>
                  <a:srgbClr val="323232"/>
                </a:solidFill>
                <a:latin typeface="Georgia"/>
              </a:rPr>
              <a:t>	</a:t>
            </a:r>
            <a:r>
              <a:rPr b="1" lang="fr-FR" sz="1600">
                <a:solidFill>
                  <a:srgbClr val="323232"/>
                </a:solidFill>
                <a:latin typeface="Georgia"/>
              </a:rPr>
              <a:t>	</a:t>
            </a:r>
            <a:r>
              <a:rPr b="1" lang="fr-FR" sz="1600">
                <a:solidFill>
                  <a:srgbClr val="323232"/>
                </a:solidFill>
                <a:latin typeface="Georgia"/>
              </a:rPr>
              <a:t>	</a:t>
            </a:r>
            <a:r>
              <a:rPr b="1" lang="fr-FR" sz="1600">
                <a:solidFill>
                  <a:srgbClr val="323232"/>
                </a:solidFill>
                <a:latin typeface="Georgia"/>
              </a:rPr>
              <a:t>	</a:t>
            </a:r>
            <a:r>
              <a:rPr b="1" lang="fr-FR" sz="1600">
                <a:solidFill>
                  <a:srgbClr val="323232"/>
                </a:solidFill>
                <a:latin typeface="Georgia"/>
              </a:rPr>
              <a:t>	</a:t>
            </a:r>
            <a:r>
              <a:rPr b="1" lang="fr-FR" sz="1600">
                <a:solidFill>
                  <a:srgbClr val="323232"/>
                </a:solidFill>
                <a:latin typeface="Georgia"/>
              </a:rPr>
              <a:t>Sadok BEN YAHIA</a:t>
            </a:r>
            <a:endParaRPr/>
          </a:p>
          <a:p>
            <a:pPr>
              <a:lnSpc>
                <a:spcPct val="100000"/>
              </a:lnSpc>
            </a:pPr>
            <a:r>
              <a:rPr b="1" lang="fr-FR" sz="1600">
                <a:solidFill>
                  <a:srgbClr val="323232"/>
                </a:solidFill>
                <a:latin typeface="Georgia"/>
              </a:rPr>
              <a:t>	</a:t>
            </a:r>
            <a:r>
              <a:rPr b="1" lang="fr-FR" sz="1600">
                <a:solidFill>
                  <a:srgbClr val="323232"/>
                </a:solidFill>
                <a:latin typeface="Georgia"/>
              </a:rPr>
              <a:t>	</a:t>
            </a:r>
            <a:r>
              <a:rPr b="1" lang="fr-FR" sz="1600">
                <a:solidFill>
                  <a:srgbClr val="323232"/>
                </a:solidFill>
                <a:latin typeface="Georgia"/>
              </a:rPr>
              <a:t>	</a:t>
            </a:r>
            <a:r>
              <a:rPr b="1" lang="fr-FR" sz="1600">
                <a:solidFill>
                  <a:srgbClr val="323232"/>
                </a:solidFill>
                <a:latin typeface="Georgia"/>
              </a:rPr>
              <a:t>	</a:t>
            </a:r>
            <a:r>
              <a:rPr b="1" lang="fr-FR" sz="1600">
                <a:solidFill>
                  <a:srgbClr val="323232"/>
                </a:solidFill>
                <a:latin typeface="Georgia"/>
              </a:rPr>
              <a:t>	</a:t>
            </a:r>
            <a:r>
              <a:rPr b="1" lang="fr-FR" sz="1600">
                <a:solidFill>
                  <a:srgbClr val="323232"/>
                </a:solidFill>
                <a:latin typeface="Georgia"/>
              </a:rPr>
              <a:t>Lynda TAMINE</a:t>
            </a:r>
            <a:endParaRPr/>
          </a:p>
          <a:p>
            <a:pPr>
              <a:lnSpc>
                <a:spcPct val="100000"/>
              </a:lnSpc>
            </a:pPr>
            <a:endParaRPr/>
          </a:p>
          <a:p>
            <a:pPr>
              <a:lnSpc>
                <a:spcPct val="100000"/>
              </a:lnSpc>
            </a:pPr>
            <a:endParaRPr/>
          </a:p>
          <a:p>
            <a:pPr>
              <a:lnSpc>
                <a:spcPct val="100000"/>
              </a:lnSpc>
            </a:pPr>
            <a:endParaRPr/>
          </a:p>
        </p:txBody>
      </p:sp>
      <p:sp>
        <p:nvSpPr>
          <p:cNvPr id="201" name="TextShape 2"/>
          <p:cNvSpPr txBox="1"/>
          <p:nvPr/>
        </p:nvSpPr>
        <p:spPr>
          <a:xfrm>
            <a:off x="755640" y="188640"/>
            <a:ext cx="7814880" cy="2016000"/>
          </a:xfrm>
          <a:prstGeom prst="rect">
            <a:avLst/>
          </a:prstGeom>
        </p:spPr>
        <p:txBody>
          <a:bodyPr anchor="b" bIns="45000" lIns="90000" rIns="90000" tIns="45000"/>
          <a:p>
            <a:pPr algn="ctr">
              <a:lnSpc>
                <a:spcPct val="100000"/>
              </a:lnSpc>
            </a:pPr>
            <a:r>
              <a:rPr lang="fr-FR" sz="3200">
                <a:solidFill>
                  <a:srgbClr val="f07f09"/>
                </a:solidFill>
                <a:latin typeface="Georgia"/>
              </a:rPr>
              <a:t>L’intégrale de Choquet discrète pour l’agrégation de pertinence multidimensionnelle</a:t>
            </a:r>
            <a:endParaRPr/>
          </a:p>
        </p:txBody>
      </p:sp>
      <p:sp>
        <p:nvSpPr>
          <p:cNvPr id="202" name="CustomShape 3"/>
          <p:cNvSpPr/>
          <p:nvPr/>
        </p:nvSpPr>
        <p:spPr>
          <a:xfrm>
            <a:off x="2267640" y="6309360"/>
            <a:ext cx="6624360" cy="548280"/>
          </a:xfrm>
          <a:prstGeom prst="rect">
            <a:avLst/>
          </a:prstGeom>
        </p:spPr>
        <p:txBody>
          <a:bodyPr bIns="45000" lIns="90000" rIns="90000" tIns="45000"/>
          <a:p>
            <a:pPr algn="r">
              <a:lnSpc>
                <a:spcPct val="100000"/>
              </a:lnSpc>
            </a:pPr>
            <a:r>
              <a:rPr b="1" lang="fr-FR" sz="2000">
                <a:solidFill>
                  <a:srgbClr val="323232"/>
                </a:solidFill>
                <a:latin typeface="Georgia"/>
              </a:rPr>
              <a:t>2012-2013</a:t>
            </a:r>
            <a:endParaRPr/>
          </a:p>
        </p:txBody>
      </p:sp>
      <p:pic>
        <p:nvPicPr>
          <p:cNvPr descr="" id="203" name="Image 4"/>
          <p:cNvPicPr/>
          <p:nvPr/>
        </p:nvPicPr>
        <p:blipFill>
          <a:blip r:embed="rId1"/>
          <a:stretch>
            <a:fillRect/>
          </a:stretch>
        </p:blipFill>
        <p:spPr>
          <a:xfrm>
            <a:off x="1547640" y="2709000"/>
            <a:ext cx="2723760" cy="1367640"/>
          </a:xfrm>
          <a:prstGeom prst="rect">
            <a:avLst/>
          </a:prstGeom>
        </p:spPr>
      </p:pic>
      <p:pic>
        <p:nvPicPr>
          <p:cNvPr descr="" id="204" name="Image 5"/>
          <p:cNvPicPr/>
          <p:nvPr/>
        </p:nvPicPr>
        <p:blipFill>
          <a:blip r:embed="rId2"/>
          <a:stretch>
            <a:fillRect/>
          </a:stretch>
        </p:blipFill>
        <p:spPr>
          <a:xfrm>
            <a:off x="4284000" y="2709000"/>
            <a:ext cx="3969720" cy="1439640"/>
          </a:xfrm>
          <a:prstGeom prst="rect">
            <a:avLst/>
          </a:prstGeom>
        </p:spPr>
      </p:pic>
    </p:spTree>
  </p:cSld>
  <p:timing>
    <p:tnLst>
      <p:par>
        <p:cTn dur="indefinite" id="1" nodeType="tmRoot" restart="never">
          <p:childTnLst>
            <p:seq>
              <p:cTn id="2" nodeType="mainSeq">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3" name="TextShape 1"/>
          <p:cNvSpPr txBox="1"/>
          <p:nvPr/>
        </p:nvSpPr>
        <p:spPr>
          <a:xfrm>
            <a:off x="301680" y="228600"/>
            <a:ext cx="8534160" cy="679680"/>
          </a:xfrm>
          <a:prstGeom prst="rect">
            <a:avLst/>
          </a:prstGeom>
        </p:spPr>
        <p:txBody>
          <a:bodyPr anchor="b" bIns="45000" lIns="90000" rIns="90000" tIns="45000"/>
          <a:p>
            <a:pPr algn="ctr">
              <a:lnSpc>
                <a:spcPct val="100000"/>
              </a:lnSpc>
            </a:pPr>
            <a:r>
              <a:rPr lang="fr-FR" sz="3300">
                <a:solidFill>
                  <a:srgbClr val="174d6d"/>
                </a:solidFill>
                <a:latin typeface="Georgia"/>
              </a:rPr>
              <a:t>État de l’art (2)</a:t>
            </a:r>
            <a:endParaRPr/>
          </a:p>
        </p:txBody>
      </p:sp>
      <p:sp>
        <p:nvSpPr>
          <p:cNvPr id="254"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2700">
                <a:solidFill>
                  <a:srgbClr val="000000"/>
                </a:solidFill>
                <a:latin typeface="Georgia"/>
              </a:rPr>
              <a:t>Ces opérateurs ne peuvent pas modéliser toutes les préférences des utilisateurs </a:t>
            </a:r>
            <a:endParaRPr/>
          </a:p>
          <a:p>
            <a:pPr>
              <a:lnSpc>
                <a:spcPct val="100000"/>
              </a:lnSpc>
              <a:buSzPct val="85000"/>
              <a:buFont charset="2" typeface="Wingdings 2"/>
              <a:buChar char=""/>
            </a:pPr>
            <a:r>
              <a:rPr lang="fr-FR" sz="2700">
                <a:solidFill>
                  <a:srgbClr val="000000"/>
                </a:solidFill>
                <a:latin typeface="Georgia"/>
              </a:rPr>
              <a:t>Ne prennent pas en compte les interactions pouvant exister entre l’ensemble des critères</a:t>
            </a:r>
            <a:endParaRPr/>
          </a:p>
          <a:p>
            <a:pPr>
              <a:lnSpc>
                <a:spcPct val="100000"/>
              </a:lnSpc>
            </a:pPr>
            <a:endParaRPr/>
          </a:p>
          <a:p>
            <a:pPr>
              <a:lnSpc>
                <a:spcPct val="100000"/>
              </a:lnSpc>
            </a:pPr>
            <a:r>
              <a:rPr i="1" lang="fr-FR" sz="2700">
                <a:solidFill>
                  <a:srgbClr val="002060"/>
                </a:solidFill>
                <a:latin typeface="Georgia"/>
              </a:rPr>
              <a:t>Exemple</a:t>
            </a:r>
            <a:r>
              <a:rPr lang="fr-FR" sz="2700">
                <a:solidFill>
                  <a:srgbClr val="002060"/>
                </a:solidFill>
                <a:latin typeface="Georgia"/>
              </a:rPr>
              <a:t> : </a:t>
            </a:r>
            <a:endParaRPr/>
          </a:p>
          <a:p>
            <a:r>
              <a:rPr lang="fr-FR" sz="2200">
                <a:solidFill>
                  <a:srgbClr val="323232"/>
                </a:solidFill>
                <a:latin typeface="Georgia"/>
              </a:rPr>
              <a:t>Deux critères </a:t>
            </a:r>
            <a:r>
              <a:rPr i="1" lang="fr-FR" sz="2200">
                <a:solidFill>
                  <a:srgbClr val="323232"/>
                </a:solidFill>
                <a:latin typeface="Georgia"/>
              </a:rPr>
              <a:t>(c1 , c2)</a:t>
            </a:r>
            <a:r>
              <a:rPr lang="fr-FR" sz="2200">
                <a:solidFill>
                  <a:srgbClr val="323232"/>
                </a:solidFill>
                <a:latin typeface="Georgia"/>
              </a:rPr>
              <a:t> et trois documents </a:t>
            </a:r>
            <a:r>
              <a:rPr i="1" lang="fr-FR" sz="2200">
                <a:solidFill>
                  <a:srgbClr val="323232"/>
                </a:solidFill>
                <a:latin typeface="Georgia"/>
              </a:rPr>
              <a:t>d1 , d2 </a:t>
            </a:r>
            <a:r>
              <a:rPr lang="fr-FR" sz="2200">
                <a:solidFill>
                  <a:srgbClr val="323232"/>
                </a:solidFill>
                <a:latin typeface="Georgia"/>
              </a:rPr>
              <a:t>et</a:t>
            </a:r>
            <a:r>
              <a:rPr i="1" lang="fr-FR" sz="2200">
                <a:solidFill>
                  <a:srgbClr val="323232"/>
                </a:solidFill>
                <a:latin typeface="Georgia"/>
              </a:rPr>
              <a:t> d3</a:t>
            </a:r>
            <a:r>
              <a:rPr lang="fr-FR" sz="2200">
                <a:solidFill>
                  <a:srgbClr val="323232"/>
                </a:solidFill>
                <a:latin typeface="Georgia"/>
              </a:rPr>
              <a:t> ayant les </a:t>
            </a:r>
            <a:endParaRPr/>
          </a:p>
          <a:p>
            <a:r>
              <a:rPr lang="fr-FR" sz="2200">
                <a:solidFill>
                  <a:srgbClr val="323232"/>
                </a:solidFill>
                <a:latin typeface="Georgia"/>
              </a:rPr>
              <a:t>scores partiels suivants : </a:t>
            </a:r>
            <a:endParaRPr/>
          </a:p>
          <a:p>
            <a:r>
              <a:rPr i="1" lang="fr-FR" sz="2200">
                <a:solidFill>
                  <a:srgbClr val="323232"/>
                </a:solidFill>
                <a:latin typeface="Georgia"/>
              </a:rPr>
              <a:t>	</a:t>
            </a:r>
            <a:r>
              <a:rPr i="1" lang="fr-FR" sz="2200">
                <a:solidFill>
                  <a:srgbClr val="323232"/>
                </a:solidFill>
                <a:latin typeface="Georgia"/>
              </a:rPr>
              <a:t>	</a:t>
            </a:r>
            <a:r>
              <a:rPr i="1" lang="fr-FR" sz="2200">
                <a:solidFill>
                  <a:srgbClr val="323232"/>
                </a:solidFill>
                <a:latin typeface="Georgia"/>
              </a:rPr>
              <a:t>C1 (d1 ) = 0.45, C1 (d2 ) = 0, C1 (d3 ) = 1</a:t>
            </a:r>
            <a:endParaRPr/>
          </a:p>
          <a:p>
            <a:r>
              <a:rPr i="1" lang="fr-FR" sz="2200">
                <a:solidFill>
                  <a:srgbClr val="323232"/>
                </a:solidFill>
                <a:latin typeface="Georgia"/>
              </a:rPr>
              <a:t>	</a:t>
            </a:r>
            <a:r>
              <a:rPr i="1" lang="fr-FR" sz="2200">
                <a:solidFill>
                  <a:srgbClr val="323232"/>
                </a:solidFill>
                <a:latin typeface="Georgia"/>
              </a:rPr>
              <a:t>	</a:t>
            </a:r>
            <a:r>
              <a:rPr i="1" lang="fr-FR" sz="2200">
                <a:solidFill>
                  <a:srgbClr val="323232"/>
                </a:solidFill>
                <a:latin typeface="Georgia"/>
              </a:rPr>
              <a:t>C2 (d1 ) = 0.45, C2 (d2 ) = 1, C2 (d3 ) = 0.</a:t>
            </a:r>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5"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État de l’art (3)</a:t>
            </a:r>
            <a:endParaRPr/>
          </a:p>
        </p:txBody>
      </p:sp>
      <p:sp>
        <p:nvSpPr>
          <p:cNvPr id="256"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i="1" lang="fr-FR" sz="2700">
                <a:solidFill>
                  <a:srgbClr val="002060"/>
                </a:solidFill>
                <a:latin typeface="Georgia"/>
              </a:rPr>
              <a:t>Exemple (suite) : </a:t>
            </a:r>
            <a:endParaRPr/>
          </a:p>
          <a:p>
            <a:pPr lvl="1">
              <a:lnSpc>
                <a:spcPct val="100000"/>
              </a:lnSpc>
              <a:buSzPct val="70000"/>
              <a:buFont charset="2" typeface="Wingdings"/>
              <a:buChar char=""/>
            </a:pPr>
            <a:r>
              <a:rPr lang="fr-FR" sz="2200">
                <a:solidFill>
                  <a:srgbClr val="323232"/>
                </a:solidFill>
                <a:latin typeface="Georgia"/>
              </a:rPr>
              <a:t>Un décideur ayant les préférences :  d1 ≻ d2 ∼ d3 </a:t>
            </a:r>
            <a:endParaRPr/>
          </a:p>
          <a:p>
            <a:pPr lvl="1">
              <a:lnSpc>
                <a:spcPct val="100000"/>
              </a:lnSpc>
              <a:buSzPct val="70000"/>
              <a:buFont charset="2" typeface="Wingdings"/>
              <a:buChar char=""/>
            </a:pPr>
            <a:r>
              <a:rPr lang="fr-FR" sz="2200">
                <a:solidFill>
                  <a:srgbClr val="323232"/>
                </a:solidFill>
                <a:latin typeface="Georgia"/>
              </a:rPr>
              <a:t>Est ce que les opérateurs de combinaison linéaire et les moyennes arithmétiques pondérées sont en mesure de modéliser ce type de préférence ?</a:t>
            </a:r>
            <a:endParaRPr/>
          </a:p>
          <a:p>
            <a:endParaRPr/>
          </a:p>
          <a:p>
            <a:pPr lvl="1">
              <a:buSzPct val="70000"/>
              <a:buFont charset="2" typeface="Wingdings"/>
              <a:buChar char=""/>
            </a:pPr>
            <a:r>
              <a:rPr lang="fr-FR" sz="2000">
                <a:solidFill>
                  <a:srgbClr val="7030a0"/>
                </a:solidFill>
                <a:latin typeface="Georgia"/>
              </a:rPr>
              <a:t> </a:t>
            </a:r>
            <a:r>
              <a:rPr lang="fr-FR" sz="2000">
                <a:solidFill>
                  <a:srgbClr val="7030a0"/>
                </a:solidFill>
                <a:latin typeface="Georgia"/>
              </a:rPr>
              <a:t>Les poids </a:t>
            </a:r>
            <a:r>
              <a:rPr i="1" lang="fr-FR" sz="2000">
                <a:solidFill>
                  <a:srgbClr val="7030a0"/>
                </a:solidFill>
                <a:latin typeface="Georgia"/>
              </a:rPr>
              <a:t>w1</a:t>
            </a:r>
            <a:r>
              <a:rPr lang="fr-FR" sz="2000">
                <a:solidFill>
                  <a:srgbClr val="7030a0"/>
                </a:solidFill>
                <a:latin typeface="Georgia"/>
              </a:rPr>
              <a:t> et </a:t>
            </a:r>
            <a:r>
              <a:rPr i="1" lang="fr-FR" sz="2000">
                <a:solidFill>
                  <a:srgbClr val="7030a0"/>
                </a:solidFill>
                <a:latin typeface="Georgia"/>
              </a:rPr>
              <a:t>w2</a:t>
            </a:r>
            <a:r>
              <a:rPr lang="fr-FR" sz="2000">
                <a:solidFill>
                  <a:srgbClr val="7030a0"/>
                </a:solidFill>
                <a:latin typeface="Georgia"/>
              </a:rPr>
              <a:t> de </a:t>
            </a:r>
            <a:r>
              <a:rPr i="1" lang="fr-FR" sz="2000">
                <a:solidFill>
                  <a:srgbClr val="7030a0"/>
                </a:solidFill>
                <a:latin typeface="Georgia"/>
              </a:rPr>
              <a:t>c1</a:t>
            </a:r>
            <a:r>
              <a:rPr lang="fr-FR" sz="2000">
                <a:solidFill>
                  <a:srgbClr val="7030a0"/>
                </a:solidFill>
                <a:latin typeface="Georgia"/>
              </a:rPr>
              <a:t> et </a:t>
            </a:r>
            <a:r>
              <a:rPr i="1" lang="fr-FR" sz="2000">
                <a:solidFill>
                  <a:srgbClr val="7030a0"/>
                </a:solidFill>
                <a:latin typeface="Georgia"/>
              </a:rPr>
              <a:t>c2</a:t>
            </a:r>
            <a:r>
              <a:rPr lang="fr-FR" sz="2000">
                <a:solidFill>
                  <a:srgbClr val="7030a0"/>
                </a:solidFill>
                <a:latin typeface="Georgia"/>
              </a:rPr>
              <a:t> ? </a:t>
            </a:r>
            <a:endParaRPr/>
          </a:p>
          <a:p>
            <a:pPr lvl="1">
              <a:buSzPct val="70000"/>
              <a:buFont charset="2" typeface="Wingdings"/>
              <a:buChar char=""/>
            </a:pPr>
            <a:r>
              <a:rPr lang="fr-FR" sz="2000">
                <a:solidFill>
                  <a:srgbClr val="7030a0"/>
                </a:solidFill>
                <a:latin typeface="Georgia"/>
              </a:rPr>
              <a:t> </a:t>
            </a:r>
            <a:r>
              <a:rPr i="1" lang="fr-FR" sz="2000">
                <a:solidFill>
                  <a:srgbClr val="000000"/>
                </a:solidFill>
                <a:latin typeface="Georgia"/>
              </a:rPr>
              <a:t>d2 ∼ d3 ⇔ w1 (C1 (d2 )) + w2 (C2 (d2)) = w1 (C1 (d3 )) + w2 (C2 (d3 )) ⇒ w1 = w2</a:t>
            </a:r>
            <a:endParaRPr/>
          </a:p>
          <a:p>
            <a:pPr lvl="1">
              <a:buSzPct val="70000"/>
              <a:buFont charset="2" typeface="Wingdings"/>
              <a:buChar char=""/>
            </a:pPr>
            <a:r>
              <a:rPr i="1" lang="fr-FR" sz="2000">
                <a:solidFill>
                  <a:srgbClr val="000000"/>
                </a:solidFill>
                <a:latin typeface="Georgia"/>
              </a:rPr>
              <a:t>d1 ≻ d2 ⇔ w1 (C1 (d1 )) + w2 (C2 (d1 )) &gt; w1 (C1 (d2 )) + w2 (C2 (d2 ))</a:t>
            </a:r>
            <a:endParaRPr/>
          </a:p>
          <a:p>
            <a:pPr lvl="1">
              <a:buSzPct val="70000"/>
              <a:buFont charset="2" typeface="Wingdings"/>
              <a:buChar char=""/>
            </a:pPr>
            <a:r>
              <a:rPr lang="fr-FR" sz="2000">
                <a:solidFill>
                  <a:srgbClr val="00b050"/>
                </a:solidFill>
                <a:latin typeface="Georgia"/>
              </a:rPr>
              <a:t>	</a:t>
            </a:r>
            <a:r>
              <a:rPr lang="fr-FR" sz="2000">
                <a:solidFill>
                  <a:srgbClr val="00b050"/>
                </a:solidFill>
                <a:latin typeface="Georgia"/>
              </a:rPr>
              <a:t>	</a:t>
            </a:r>
            <a:r>
              <a:rPr lang="fr-FR" sz="2000">
                <a:solidFill>
                  <a:srgbClr val="00b050"/>
                </a:solidFill>
                <a:latin typeface="Georgia"/>
              </a:rPr>
              <a:t>	</a:t>
            </a:r>
            <a:r>
              <a:rPr lang="fr-FR" sz="2000">
                <a:solidFill>
                  <a:srgbClr val="00b050"/>
                </a:solidFill>
                <a:latin typeface="Georgia"/>
              </a:rPr>
              <a:t>⇒ </a:t>
            </a:r>
            <a:r>
              <a:rPr lang="fr-FR" sz="2000">
                <a:solidFill>
                  <a:srgbClr val="00b050"/>
                </a:solidFill>
                <a:latin typeface="Georgia"/>
              </a:rPr>
              <a:t>0.45 × (w1 + w2 ) &gt; w2 ! Absurde !!</a:t>
            </a:r>
            <a:endParaRPr/>
          </a:p>
        </p:txBody>
      </p:sp>
      <p:pic>
        <p:nvPicPr>
          <p:cNvPr descr="" id="257" name="Image 3"/>
          <p:cNvPicPr/>
          <p:nvPr/>
        </p:nvPicPr>
        <p:blipFill>
          <a:blip r:embed="rId1"/>
          <a:stretch>
            <a:fillRect/>
          </a:stretch>
        </p:blipFill>
        <p:spPr>
          <a:xfrm>
            <a:off x="7740360" y="188640"/>
            <a:ext cx="1079640" cy="1079640"/>
          </a:xfrm>
          <a:prstGeom prst="rect">
            <a:avLst/>
          </a:prstGeom>
        </p:spPr>
      </p:pic>
    </p:spTree>
  </p:cSld>
  <p:timing>
    <p:tnLst>
      <p:par>
        <p:cTn dur="indefinite" id="5" nodeType="tmRoot" restart="never">
          <p:childTnLst>
            <p:seq>
              <p:cTn id="6" nodeType="mainSeq">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8"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État de l’art (4)</a:t>
            </a:r>
            <a:endParaRPr/>
          </a:p>
        </p:txBody>
      </p:sp>
      <p:sp>
        <p:nvSpPr>
          <p:cNvPr id="259"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2700">
                <a:solidFill>
                  <a:srgbClr val="000000"/>
                </a:solidFill>
                <a:latin typeface="Georgia"/>
              </a:rPr>
              <a:t>Opérateurs d’agrégation prioritaires: </a:t>
            </a:r>
            <a:endParaRPr/>
          </a:p>
          <a:p>
            <a:pPr algn="just" lvl="1">
              <a:lnSpc>
                <a:spcPct val="100000"/>
              </a:lnSpc>
              <a:buSzPct val="70000"/>
              <a:buFont charset="2" typeface="Wingdings"/>
              <a:buChar char=""/>
            </a:pPr>
            <a:r>
              <a:rPr lang="fr-FR" sz="2200">
                <a:solidFill>
                  <a:srgbClr val="323232"/>
                </a:solidFill>
                <a:latin typeface="Georgia"/>
              </a:rPr>
              <a:t>Prioritisation considérée uniquement sur les critères individuels : </a:t>
            </a:r>
            <a:r>
              <a:rPr i="1" lang="fr-FR" sz="2200">
                <a:solidFill>
                  <a:srgbClr val="323232"/>
                </a:solidFill>
                <a:latin typeface="Georgia"/>
              </a:rPr>
              <a:t>ci ≻ cj ≻ ck.</a:t>
            </a:r>
            <a:endParaRPr/>
          </a:p>
          <a:p>
            <a:pPr lvl="1">
              <a:lnSpc>
                <a:spcPct val="100000"/>
              </a:lnSpc>
              <a:buSzPct val="70000"/>
              <a:buFont charset="2" typeface="Wingdings"/>
              <a:buChar char=""/>
            </a:pPr>
            <a:r>
              <a:rPr lang="fr-FR" sz="2200">
                <a:solidFill>
                  <a:srgbClr val="c00000"/>
                </a:solidFill>
                <a:latin typeface="Georgia"/>
              </a:rPr>
              <a:t>Préférences qui ne peuvent pas être modélisées!</a:t>
            </a:r>
            <a:endParaRPr/>
          </a:p>
          <a:p>
            <a:endParaRPr/>
          </a:p>
          <a:p>
            <a:pPr>
              <a:lnSpc>
                <a:spcPct val="100000"/>
              </a:lnSpc>
            </a:pPr>
            <a:r>
              <a:rPr i="1" lang="fr-FR" sz="2700">
                <a:solidFill>
                  <a:srgbClr val="002060"/>
                </a:solidFill>
                <a:latin typeface="Georgia"/>
              </a:rPr>
              <a:t>Exemple : </a:t>
            </a:r>
            <a:endParaRPr/>
          </a:p>
          <a:p>
            <a:pPr>
              <a:lnSpc>
                <a:spcPct val="100000"/>
              </a:lnSpc>
              <a:buSzPct val="85000"/>
              <a:buFont charset="2" typeface="Wingdings 2"/>
              <a:buChar char=""/>
            </a:pPr>
            <a:r>
              <a:rPr lang="fr-FR" sz="2700">
                <a:solidFill>
                  <a:srgbClr val="000000"/>
                </a:solidFill>
                <a:latin typeface="Georgia"/>
              </a:rPr>
              <a:t>Quatre critères : </a:t>
            </a:r>
            <a:r>
              <a:rPr i="1" lang="fr-FR" sz="2700">
                <a:solidFill>
                  <a:srgbClr val="000000"/>
                </a:solidFill>
                <a:latin typeface="Georgia"/>
              </a:rPr>
              <a:t>aboutness</a:t>
            </a:r>
            <a:r>
              <a:rPr lang="fr-FR" sz="2700">
                <a:solidFill>
                  <a:srgbClr val="000000"/>
                </a:solidFill>
                <a:latin typeface="Georgia"/>
              </a:rPr>
              <a:t> (Ab), </a:t>
            </a:r>
            <a:r>
              <a:rPr i="1" lang="fr-FR" sz="2700">
                <a:solidFill>
                  <a:srgbClr val="000000"/>
                </a:solidFill>
                <a:latin typeface="Georgia"/>
              </a:rPr>
              <a:t>fraîcheur d’information </a:t>
            </a:r>
            <a:r>
              <a:rPr lang="fr-FR" sz="2700">
                <a:solidFill>
                  <a:srgbClr val="000000"/>
                </a:solidFill>
                <a:latin typeface="Georgia"/>
              </a:rPr>
              <a:t>(F r), </a:t>
            </a:r>
            <a:r>
              <a:rPr i="1" lang="fr-FR" sz="2700">
                <a:solidFill>
                  <a:srgbClr val="000000"/>
                </a:solidFill>
                <a:latin typeface="Georgia"/>
              </a:rPr>
              <a:t>centres  d’intérêt </a:t>
            </a:r>
            <a:r>
              <a:rPr lang="fr-FR" sz="2700">
                <a:solidFill>
                  <a:srgbClr val="000000"/>
                </a:solidFill>
                <a:latin typeface="Georgia"/>
              </a:rPr>
              <a:t>(Ci) et </a:t>
            </a:r>
            <a:r>
              <a:rPr i="1" lang="fr-FR" sz="2700">
                <a:solidFill>
                  <a:srgbClr val="000000"/>
                </a:solidFill>
                <a:latin typeface="Georgia"/>
              </a:rPr>
              <a:t>autorité</a:t>
            </a:r>
            <a:r>
              <a:rPr lang="fr-FR" sz="2700">
                <a:solidFill>
                  <a:srgbClr val="000000"/>
                </a:solidFill>
                <a:latin typeface="Georgia"/>
              </a:rPr>
              <a:t> (Au)!</a:t>
            </a:r>
            <a:endParaRPr/>
          </a:p>
          <a:p>
            <a:pPr>
              <a:lnSpc>
                <a:spcPct val="100000"/>
              </a:lnSpc>
              <a:buSzPct val="85000"/>
              <a:buFont charset="2" typeface="Wingdings 2"/>
              <a:buChar char=""/>
            </a:pPr>
            <a:r>
              <a:rPr lang="fr-FR" sz="2700">
                <a:solidFill>
                  <a:srgbClr val="000000"/>
                </a:solidFill>
                <a:latin typeface="Georgia"/>
              </a:rPr>
              <a:t>Un utilisateur pourrait préférer les documents </a:t>
            </a:r>
            <a:r>
              <a:rPr i="1" lang="fr-FR" sz="2700">
                <a:solidFill>
                  <a:srgbClr val="00b050"/>
                </a:solidFill>
                <a:latin typeface="Georgia"/>
              </a:rPr>
              <a:t>récents</a:t>
            </a:r>
            <a:r>
              <a:rPr lang="fr-FR" sz="2700">
                <a:solidFill>
                  <a:srgbClr val="000000"/>
                </a:solidFill>
                <a:latin typeface="Georgia"/>
              </a:rPr>
              <a:t> traitant un </a:t>
            </a:r>
            <a:r>
              <a:rPr i="1" lang="fr-FR" sz="2700">
                <a:solidFill>
                  <a:srgbClr val="00b050"/>
                </a:solidFill>
                <a:latin typeface="Georgia"/>
              </a:rPr>
              <a:t>topic</a:t>
            </a:r>
            <a:r>
              <a:rPr lang="fr-FR" sz="2700">
                <a:solidFill>
                  <a:srgbClr val="000000"/>
                </a:solidFill>
                <a:latin typeface="Georgia"/>
              </a:rPr>
              <a:t> donné, plutôt que les documents </a:t>
            </a:r>
            <a:r>
              <a:rPr i="1" lang="fr-FR" sz="2700">
                <a:solidFill>
                  <a:srgbClr val="00b050"/>
                </a:solidFill>
                <a:latin typeface="Georgia"/>
              </a:rPr>
              <a:t>autoritaires</a:t>
            </a:r>
            <a:r>
              <a:rPr lang="fr-FR" sz="2700">
                <a:solidFill>
                  <a:srgbClr val="000000"/>
                </a:solidFill>
                <a:latin typeface="Georgia"/>
              </a:rPr>
              <a:t> représentant au mieux le </a:t>
            </a:r>
            <a:r>
              <a:rPr i="1" lang="fr-FR" sz="2700">
                <a:solidFill>
                  <a:srgbClr val="00b050"/>
                </a:solidFill>
                <a:latin typeface="Georgia"/>
              </a:rPr>
              <a:t>sujet</a:t>
            </a:r>
            <a:r>
              <a:rPr lang="fr-FR" sz="2700">
                <a:solidFill>
                  <a:srgbClr val="000000"/>
                </a:solidFill>
                <a:latin typeface="Georgia"/>
              </a:rPr>
              <a:t> recherché par l’utilisateur.  </a:t>
            </a:r>
            <a:endParaRPr/>
          </a:p>
        </p:txBody>
      </p:sp>
    </p:spTree>
  </p:cSld>
  <p:timing>
    <p:tnLst>
      <p:par>
        <p:cTn dur="indefinite" id="7" nodeType="tmRoot" restart="never">
          <p:childTnLst>
            <p:seq>
              <p:cTn id="8" nodeType="mainSeq">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0"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État de l’art (5)</a:t>
            </a:r>
            <a:endParaRPr/>
          </a:p>
        </p:txBody>
      </p:sp>
      <p:sp>
        <p:nvSpPr>
          <p:cNvPr id="261" name="TextShape 2"/>
          <p:cNvSpPr txBox="1"/>
          <p:nvPr/>
        </p:nvSpPr>
        <p:spPr>
          <a:xfrm>
            <a:off x="301680" y="1527120"/>
            <a:ext cx="8503560" cy="4571640"/>
          </a:xfrm>
          <a:prstGeom prst="rect">
            <a:avLst/>
          </a:prstGeom>
        </p:spPr>
        <p:txBody>
          <a:bodyPr bIns="45000" lIns="90000" rIns="90000" tIns="45000"/>
          <a:p>
            <a:pPr>
              <a:lnSpc>
                <a:spcPct val="100000"/>
              </a:lnSpc>
            </a:pPr>
            <a:r>
              <a:rPr i="1" lang="fr-FR" sz="2700">
                <a:solidFill>
                  <a:srgbClr val="002060"/>
                </a:solidFill>
                <a:latin typeface="Georgia"/>
              </a:rPr>
              <a:t>Exemple (suite) : </a:t>
            </a:r>
            <a:endParaRPr/>
          </a:p>
          <a:p>
            <a:pPr>
              <a:lnSpc>
                <a:spcPct val="100000"/>
              </a:lnSpc>
              <a:buSzPct val="85000"/>
              <a:buFont charset="2" typeface="Wingdings"/>
              <a:buChar char=""/>
            </a:pPr>
            <a:r>
              <a:rPr i="1" lang="fr-FR" sz="2700">
                <a:solidFill>
                  <a:srgbClr val="000000"/>
                </a:solidFill>
                <a:latin typeface="Georgia"/>
              </a:rPr>
              <a:t>{Ab, F r} ≻C {Au, Ci}</a:t>
            </a:r>
            <a:r>
              <a:rPr lang="fr-FR" sz="2700">
                <a:solidFill>
                  <a:srgbClr val="000000"/>
                </a:solidFill>
                <a:latin typeface="Georgia"/>
              </a:rPr>
              <a:t>. </a:t>
            </a:r>
            <a:endParaRPr/>
          </a:p>
          <a:p>
            <a:pPr algn="just">
              <a:lnSpc>
                <a:spcPct val="100000"/>
              </a:lnSpc>
              <a:buSzPct val="85000"/>
              <a:buFont charset="2" typeface="Wingdings"/>
              <a:buChar char=""/>
            </a:pPr>
            <a:r>
              <a:rPr i="1" lang="fr-FR" sz="2700">
                <a:solidFill>
                  <a:srgbClr val="000000"/>
                </a:solidFill>
                <a:latin typeface="Georgia"/>
              </a:rPr>
              <a:t>Considérer des poids non seulement sur les critères individuels, mais aussi sur les sous ensembles de critères !!</a:t>
            </a:r>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2" name="TextShape 1"/>
          <p:cNvSpPr txBox="1"/>
          <p:nvPr/>
        </p:nvSpPr>
        <p:spPr>
          <a:xfrm>
            <a:off x="301680" y="44640"/>
            <a:ext cx="8534160" cy="1007640"/>
          </a:xfrm>
          <a:prstGeom prst="rect">
            <a:avLst/>
          </a:prstGeom>
        </p:spPr>
        <p:txBody>
          <a:bodyPr anchor="b" bIns="45000" lIns="90000" rIns="90000" tIns="45000"/>
          <a:p>
            <a:pPr>
              <a:lnSpc>
                <a:spcPct val="100000"/>
              </a:lnSpc>
            </a:pPr>
            <a:r>
              <a:rPr lang="fr-FR" sz="2800">
                <a:solidFill>
                  <a:srgbClr val="174d6d"/>
                </a:solidFill>
                <a:latin typeface="Georgia"/>
              </a:rPr>
              <a:t>Intégrale de Choquet pour l’agrégation de pertinence multidimensionnelle</a:t>
            </a:r>
            <a:endParaRPr/>
          </a:p>
        </p:txBody>
      </p:sp>
      <p:sp>
        <p:nvSpPr>
          <p:cNvPr id="263"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2700">
                <a:solidFill>
                  <a:srgbClr val="00b050"/>
                </a:solidFill>
                <a:latin typeface="Georgia"/>
              </a:rPr>
              <a:t>Intégrale de Choquet (Choquet, 1953, Grabisch, 1995)  : </a:t>
            </a:r>
            <a:endParaRPr/>
          </a:p>
          <a:p>
            <a:pPr algn="just" lvl="1">
              <a:lnSpc>
                <a:spcPct val="100000"/>
              </a:lnSpc>
              <a:buSzPct val="70000"/>
              <a:buFont charset="2" typeface="Wingdings"/>
              <a:buChar char=""/>
            </a:pPr>
            <a:r>
              <a:rPr lang="fr-FR" sz="2200">
                <a:solidFill>
                  <a:srgbClr val="323232"/>
                </a:solidFill>
                <a:latin typeface="Georgia"/>
              </a:rPr>
              <a:t>Définition des poids d’importance non seulement sur des critères uniques mais aussi sur des combinaisons de critères et ce, grâce au concept des mesures floues. </a:t>
            </a:r>
            <a:endParaRPr/>
          </a:p>
          <a:p>
            <a:pPr algn="just" lvl="1">
              <a:lnSpc>
                <a:spcPct val="100000"/>
              </a:lnSpc>
              <a:buSzPct val="70000"/>
              <a:buFont charset="2" typeface="Wingdings"/>
              <a:buChar char=""/>
            </a:pPr>
            <a:r>
              <a:rPr lang="fr-FR" sz="2200">
                <a:solidFill>
                  <a:srgbClr val="323232"/>
                </a:solidFill>
                <a:latin typeface="Georgia"/>
              </a:rPr>
              <a:t>Modélisation des interactions pouvant exister entre l’ensemble des critères. </a:t>
            </a:r>
            <a:endParaRPr/>
          </a:p>
          <a:p>
            <a:pPr algn="just" lvl="1">
              <a:lnSpc>
                <a:spcPct val="100000"/>
              </a:lnSpc>
              <a:buSzPct val="70000"/>
              <a:buFont charset="2" typeface="Wingdings"/>
              <a:buChar char=""/>
            </a:pPr>
            <a:r>
              <a:rPr lang="fr-FR" sz="2200">
                <a:solidFill>
                  <a:srgbClr val="323232"/>
                </a:solidFill>
                <a:latin typeface="Georgia"/>
              </a:rPr>
              <a:t>Généralisation de plusieurs opérateurs d’agrégation classiques  </a:t>
            </a:r>
            <a:endParaRPr/>
          </a:p>
          <a:p>
            <a:pPr lvl="1">
              <a:buSzPct val="70000"/>
              <a:buFont charset="2" typeface="Wingdings"/>
              <a:buChar char=""/>
            </a:pPr>
            <a:r>
              <a:rPr lang="fr-FR" sz="2000">
                <a:solidFill>
                  <a:srgbClr val="000000"/>
                </a:solidFill>
                <a:latin typeface="Georgia"/>
              </a:rPr>
              <a:t>Moyenne arithmétique pondérée </a:t>
            </a:r>
            <a:endParaRPr/>
          </a:p>
          <a:p>
            <a:pPr lvl="1">
              <a:buSzPct val="70000"/>
              <a:buFont charset="2" typeface="Wingdings"/>
              <a:buChar char=""/>
            </a:pPr>
            <a:r>
              <a:rPr lang="fr-FR" sz="2000">
                <a:solidFill>
                  <a:srgbClr val="000000"/>
                </a:solidFill>
                <a:latin typeface="Georgia"/>
              </a:rPr>
              <a:t>Les opérateurs OWA (Yager, 1988) et même les approches basées sur la combinaison linéaire (Vogt et al., 1999, Larkey et al., 2000, Si et al., 2002).</a:t>
            </a:r>
            <a:endParaRPr/>
          </a:p>
          <a:p>
            <a:pPr>
              <a:lnSpc>
                <a:spcPct val="100000"/>
              </a:lnSpc>
            </a:pPr>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4" name="TextShape 1"/>
          <p:cNvSpPr txBox="1"/>
          <p:nvPr/>
        </p:nvSpPr>
        <p:spPr>
          <a:xfrm>
            <a:off x="301680" y="1527120"/>
            <a:ext cx="8503560" cy="4571640"/>
          </a:xfrm>
          <a:prstGeom prst="rect">
            <a:avLst/>
          </a:prstGeom>
        </p:spPr>
        <p:txBody>
          <a:bodyPr bIns="45000" lIns="90000" rIns="90000" tIns="45000"/>
          <a:p>
            <a:pPr algn="just">
              <a:lnSpc>
                <a:spcPct val="100000"/>
              </a:lnSpc>
            </a:pPr>
            <a:r>
              <a:rPr i="1" lang="fr-FR" sz="2700">
                <a:solidFill>
                  <a:srgbClr val="002060"/>
                </a:solidFill>
                <a:latin typeface="Georgia"/>
              </a:rPr>
              <a:t>Exemple (suite) : </a:t>
            </a:r>
            <a:endParaRPr/>
          </a:p>
          <a:p>
            <a:pPr algn="just">
              <a:lnSpc>
                <a:spcPct val="100000"/>
              </a:lnSpc>
              <a:buSzPct val="85000"/>
              <a:buFont charset="2" typeface="Wingdings 2"/>
              <a:buChar char=""/>
            </a:pPr>
            <a:r>
              <a:rPr lang="fr-FR" sz="2700">
                <a:solidFill>
                  <a:srgbClr val="000000"/>
                </a:solidFill>
                <a:latin typeface="Georgia"/>
              </a:rPr>
              <a:t>Les préférences souhaitées par le décideur peuvent être simplement modélisées par une mesure floue μ  tel que </a:t>
            </a:r>
            <a:r>
              <a:rPr i="1" lang="fr-FR" sz="2700">
                <a:solidFill>
                  <a:srgbClr val="000000"/>
                </a:solidFill>
                <a:latin typeface="Georgia"/>
              </a:rPr>
              <a:t>μ{Ab, Fr}</a:t>
            </a:r>
            <a:r>
              <a:rPr lang="fr-FR" sz="2700">
                <a:solidFill>
                  <a:srgbClr val="000000"/>
                </a:solidFill>
                <a:latin typeface="Georgia"/>
              </a:rPr>
              <a:t> </a:t>
            </a:r>
            <a:r>
              <a:rPr i="1" lang="fr-FR" sz="2700">
                <a:solidFill>
                  <a:srgbClr val="000000"/>
                </a:solidFill>
                <a:latin typeface="Georgia"/>
              </a:rPr>
              <a:t>&gt;</a:t>
            </a:r>
            <a:r>
              <a:rPr lang="fr-FR" sz="2700">
                <a:solidFill>
                  <a:srgbClr val="000000"/>
                </a:solidFill>
                <a:latin typeface="Georgia"/>
              </a:rPr>
              <a:t> </a:t>
            </a:r>
            <a:r>
              <a:rPr i="1" lang="fr-FR" sz="2700">
                <a:solidFill>
                  <a:srgbClr val="000000"/>
                </a:solidFill>
                <a:latin typeface="Georgia"/>
              </a:rPr>
              <a:t>μ{Au, Ci}</a:t>
            </a:r>
            <a:r>
              <a:rPr lang="fr-FR" sz="2700">
                <a:solidFill>
                  <a:srgbClr val="000000"/>
                </a:solidFill>
                <a:latin typeface="Georgia"/>
              </a:rPr>
              <a:t> où </a:t>
            </a:r>
            <a:r>
              <a:rPr i="1" lang="fr-FR" sz="2700">
                <a:solidFill>
                  <a:srgbClr val="000000"/>
                </a:solidFill>
                <a:latin typeface="Georgia"/>
              </a:rPr>
              <a:t>μ{·}</a:t>
            </a:r>
            <a:r>
              <a:rPr lang="fr-FR" sz="2700">
                <a:solidFill>
                  <a:srgbClr val="000000"/>
                </a:solidFill>
                <a:latin typeface="Georgia"/>
              </a:rPr>
              <a:t> représente le degré d’importance d’un critère (</a:t>
            </a:r>
            <a:r>
              <a:rPr i="1" lang="fr-FR" sz="2700">
                <a:solidFill>
                  <a:srgbClr val="000000"/>
                </a:solidFill>
                <a:latin typeface="Georgia"/>
              </a:rPr>
              <a:t>resp.</a:t>
            </a:r>
            <a:r>
              <a:rPr lang="fr-FR" sz="2700">
                <a:solidFill>
                  <a:srgbClr val="000000"/>
                </a:solidFill>
                <a:latin typeface="Georgia"/>
              </a:rPr>
              <a:t>, un sous ensemble de critères).</a:t>
            </a:r>
            <a:endParaRPr/>
          </a:p>
          <a:p>
            <a:pPr>
              <a:lnSpc>
                <a:spcPct val="100000"/>
              </a:lnSpc>
            </a:pPr>
            <a:endParaRPr/>
          </a:p>
        </p:txBody>
      </p:sp>
      <p:sp>
        <p:nvSpPr>
          <p:cNvPr id="265" name="TextShape 2"/>
          <p:cNvSpPr txBox="1"/>
          <p:nvPr/>
        </p:nvSpPr>
        <p:spPr>
          <a:xfrm>
            <a:off x="301680" y="44640"/>
            <a:ext cx="8534160" cy="1007640"/>
          </a:xfrm>
          <a:prstGeom prst="rect">
            <a:avLst/>
          </a:prstGeom>
        </p:spPr>
        <p:txBody>
          <a:bodyPr anchor="b" bIns="45000" lIns="90000" rIns="90000" tIns="45000"/>
          <a:p>
            <a:pPr>
              <a:lnSpc>
                <a:spcPct val="100000"/>
              </a:lnSpc>
            </a:pPr>
            <a:r>
              <a:rPr lang="fr-FR" sz="2800">
                <a:solidFill>
                  <a:srgbClr val="174d6d"/>
                </a:solidFill>
                <a:latin typeface="Georgia"/>
              </a:rPr>
              <a:t>Intégrale de Choquet pour l’agrégation de pertinence multidimensionnelle (2)</a:t>
            </a: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6" name="CustomShape 1"/>
          <p:cNvSpPr/>
          <p:nvPr/>
        </p:nvSpPr>
        <p:spPr>
          <a:xfrm>
            <a:off x="1884960" y="1888560"/>
            <a:ext cx="2328120" cy="1668600"/>
          </a:xfrm>
          <a:prstGeom prst="rect">
            <a:avLst>
              <a:gd fmla="val 50000" name="adj"/>
            </a:avLst>
          </a:prstGeom>
          <a:solidFill>
            <a:srgbClr val="f07f09"/>
          </a:solidFill>
          <a:ln w="19080">
            <a:solidFill>
              <a:srgbClr val="f07f09"/>
            </a:solidFill>
            <a:round/>
          </a:ln>
        </p:spPr>
        <p:txBody>
          <a:bodyPr anchor="ctr" bIns="14760" lIns="14760" rIns="14760" tIns="14760"/>
          <a:p>
            <a:pPr algn="ctr">
              <a:lnSpc>
                <a:spcPct val="90000"/>
              </a:lnSpc>
            </a:pPr>
            <a:r>
              <a:rPr lang="fr-FR" sz="2300">
                <a:solidFill>
                  <a:srgbClr val="ffffff"/>
                </a:solidFill>
                <a:latin typeface="Georgia"/>
              </a:rPr>
              <a:t>Pertinence</a:t>
            </a:r>
            <a:endParaRPr/>
          </a:p>
        </p:txBody>
      </p:sp>
      <p:sp>
        <p:nvSpPr>
          <p:cNvPr id="267" name="CustomShape 2"/>
          <p:cNvSpPr/>
          <p:nvPr/>
        </p:nvSpPr>
        <p:spPr>
          <a:xfrm>
            <a:off x="8892360" y="1817640"/>
            <a:ext cx="1691640" cy="7007040"/>
          </a:xfrm>
          <a:prstGeom prst="rect">
            <a:avLst>
              <a:gd fmla="val 16667" name="adj1"/>
              <a:gd fmla="val 0" name="adj2"/>
            </a:avLst>
          </a:prstGeom>
          <a:solidFill>
            <a:srgbClr val="ffffff"/>
          </a:solidFill>
          <a:ln w="19080">
            <a:solidFill>
              <a:srgbClr val="f07f09"/>
            </a:solidFill>
            <a:round/>
          </a:ln>
        </p:spPr>
        <p:txBody>
          <a:bodyPr anchor="ctr" bIns="14040" lIns="156600" rIns="14040" tIns="14040"/>
          <a:p>
            <a:pPr lvl="1">
              <a:lnSpc>
                <a:spcPct val="90000"/>
              </a:lnSpc>
              <a:buFont typeface="StarSymbol"/>
              <a:buChar char=""/>
            </a:pPr>
            <a:r>
              <a:rPr lang="fr-FR" sz="2200">
                <a:solidFill>
                  <a:srgbClr val="000000"/>
                </a:solidFill>
                <a:latin typeface="Georgia"/>
              </a:rPr>
              <a:t>En se basant sur la propriété de multidimensionnalité de pertinence, nous suggérons de traiter le problème d’agrégation de pertinence  multidimensionnelle comme un problème de prise de décision multicritère. </a:t>
            </a:r>
            <a:endParaRPr/>
          </a:p>
        </p:txBody>
      </p:sp>
      <p:sp>
        <p:nvSpPr>
          <p:cNvPr id="268" name="CustomShape 3"/>
          <p:cNvSpPr/>
          <p:nvPr/>
        </p:nvSpPr>
        <p:spPr>
          <a:xfrm>
            <a:off x="1884960" y="3936240"/>
            <a:ext cx="2383920" cy="1668600"/>
          </a:xfrm>
          <a:prstGeom prst="rect">
            <a:avLst>
              <a:gd fmla="val 50000" name="adj"/>
            </a:avLst>
          </a:prstGeom>
          <a:solidFill>
            <a:srgbClr val="f07f09"/>
          </a:solidFill>
          <a:ln w="19080">
            <a:solidFill>
              <a:srgbClr val="f07f09"/>
            </a:solidFill>
            <a:round/>
          </a:ln>
        </p:spPr>
        <p:txBody>
          <a:bodyPr anchor="ctr" bIns="14760" lIns="14760" rIns="14760" tIns="14760"/>
          <a:p>
            <a:pPr algn="ctr">
              <a:lnSpc>
                <a:spcPct val="90000"/>
              </a:lnSpc>
            </a:pPr>
            <a:r>
              <a:rPr lang="fr-FR" sz="2300">
                <a:solidFill>
                  <a:srgbClr val="ffffff"/>
                </a:solidFill>
                <a:latin typeface="Georgia"/>
              </a:rPr>
              <a:t>Dépendance</a:t>
            </a:r>
            <a:endParaRPr/>
          </a:p>
        </p:txBody>
      </p:sp>
      <p:sp>
        <p:nvSpPr>
          <p:cNvPr id="269" name="CustomShape 4"/>
          <p:cNvSpPr/>
          <p:nvPr/>
        </p:nvSpPr>
        <p:spPr>
          <a:xfrm>
            <a:off x="8892360" y="3936240"/>
            <a:ext cx="1549440" cy="7007040"/>
          </a:xfrm>
          <a:prstGeom prst="rect">
            <a:avLst>
              <a:gd fmla="val 16667" name="adj1"/>
              <a:gd fmla="val 0" name="adj2"/>
            </a:avLst>
          </a:prstGeom>
          <a:solidFill>
            <a:srgbClr val="ffffff"/>
          </a:solidFill>
          <a:ln w="19080">
            <a:solidFill>
              <a:srgbClr val="f07f09"/>
            </a:solidFill>
            <a:round/>
          </a:ln>
        </p:spPr>
        <p:txBody>
          <a:bodyPr anchor="ctr" bIns="14040" lIns="156600" rIns="14040" tIns="14040"/>
          <a:p>
            <a:pPr lvl="1">
              <a:lnSpc>
                <a:spcPct val="90000"/>
              </a:lnSpc>
              <a:buFont typeface="StarSymbol"/>
              <a:buChar char=""/>
            </a:pPr>
            <a:r>
              <a:rPr lang="fr-FR" sz="2200">
                <a:solidFill>
                  <a:srgbClr val="000000"/>
                </a:solidFill>
                <a:latin typeface="Georgia"/>
              </a:rPr>
              <a:t>Dimensions de pertinence interagissent et sont souvent dépendants (Carterette et al., 2011, Saracevic, 2007, Wolfe et al., 2010)</a:t>
            </a:r>
            <a:endParaRPr/>
          </a:p>
        </p:txBody>
      </p:sp>
      <p:sp>
        <p:nvSpPr>
          <p:cNvPr id="270" name="TextShape 5"/>
          <p:cNvSpPr txBox="1"/>
          <p:nvPr/>
        </p:nvSpPr>
        <p:spPr>
          <a:xfrm>
            <a:off x="301680" y="44640"/>
            <a:ext cx="8534160" cy="1007640"/>
          </a:xfrm>
          <a:prstGeom prst="rect">
            <a:avLst/>
          </a:prstGeom>
        </p:spPr>
        <p:txBody>
          <a:bodyPr anchor="b" bIns="45000" lIns="90000" rIns="90000" tIns="45000"/>
          <a:p>
            <a:pPr>
              <a:lnSpc>
                <a:spcPct val="100000"/>
              </a:lnSpc>
            </a:pPr>
            <a:r>
              <a:rPr lang="fr-FR" sz="2800">
                <a:solidFill>
                  <a:srgbClr val="174d6d"/>
                </a:solidFill>
                <a:latin typeface="Georgia"/>
              </a:rPr>
              <a:t>Intégrale de Choquet et agrégation de pertinence : </a:t>
            </a:r>
            <a:r>
              <a:rPr i="1" lang="fr-FR" sz="2800">
                <a:solidFill>
                  <a:srgbClr val="174d6d"/>
                </a:solidFill>
                <a:latin typeface="Georgia"/>
              </a:rPr>
              <a:t>pourquoi? </a:t>
            </a:r>
            <a:endParaRPr/>
          </a:p>
        </p:txBody>
      </p:sp>
      <p:sp>
        <p:nvSpPr>
          <p:cNvPr id="271" name="CustomShape 6"/>
          <p:cNvSpPr/>
          <p:nvPr/>
        </p:nvSpPr>
        <p:spPr>
          <a:xfrm>
            <a:off x="216000" y="1685160"/>
            <a:ext cx="773094112920" cy="-348120"/>
          </a:xfrm>
          <a:prstGeom prst="rect">
            <a:avLst>
              <a:gd fmla="val 50000" name="adj"/>
            </a:avLst>
          </a:prstGeom>
        </p:spPr>
        <p:txBody>
          <a:bodyPr bIns="45000" lIns="90000" rIns="90000" tIns="45000"/>
          <a:p>
            <a:r>
              <a:rPr lang="fr-FR"/>
              <a:t>Pertinence</a:t>
            </a:r>
            <a:endParaRPr/>
          </a:p>
        </p:txBody>
      </p:sp>
      <p:sp>
        <p:nvSpPr>
          <p:cNvPr id="272" name="CustomShape 7"/>
          <p:cNvSpPr/>
          <p:nvPr/>
        </p:nvSpPr>
        <p:spPr>
          <a:xfrm>
            <a:off x="216000" y="32902982640"/>
            <a:ext cx="773094112920" cy="-348120"/>
          </a:xfrm>
          <a:prstGeom prst="rect">
            <a:avLst>
              <a:gd fmla="val 50000" name="adj"/>
            </a:avLst>
          </a:prstGeom>
        </p:spPr>
        <p:txBody>
          <a:bodyPr bIns="45000" lIns="90000" rIns="90000" tIns="45000"/>
          <a:p>
            <a:r>
              <a:rPr lang="fr-FR"/>
              <a:t>Dépendance</a:t>
            </a:r>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3" name="TextShape 1"/>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2700">
                <a:solidFill>
                  <a:srgbClr val="00b050"/>
                </a:solidFill>
                <a:latin typeface="Georgia"/>
              </a:rPr>
              <a:t>Spécification : </a:t>
            </a:r>
            <a:endParaRPr/>
          </a:p>
          <a:p>
            <a:pPr algn="just" lvl="1">
              <a:lnSpc>
                <a:spcPct val="100000"/>
              </a:lnSpc>
              <a:buSzPct val="70000"/>
              <a:buFont charset="2" typeface="Wingdings"/>
              <a:buChar char=""/>
            </a:pPr>
            <a:r>
              <a:rPr i="1" lang="fr-FR" sz="2200">
                <a:solidFill>
                  <a:srgbClr val="323232"/>
                </a:solidFill>
                <a:latin typeface="Georgia"/>
              </a:rPr>
              <a:t>C </a:t>
            </a:r>
            <a:r>
              <a:rPr lang="fr-FR" sz="2200">
                <a:solidFill>
                  <a:srgbClr val="323232"/>
                </a:solidFill>
                <a:latin typeface="Georgia"/>
              </a:rPr>
              <a:t>l’ensemble des critères et </a:t>
            </a:r>
            <a:r>
              <a:rPr i="1" lang="fr-FR" sz="2200">
                <a:solidFill>
                  <a:srgbClr val="323232"/>
                </a:solidFill>
                <a:latin typeface="Georgia"/>
              </a:rPr>
              <a:t>IC</a:t>
            </a:r>
            <a:r>
              <a:rPr lang="fr-FR" sz="2200">
                <a:solidFill>
                  <a:srgbClr val="323232"/>
                </a:solidFill>
                <a:latin typeface="Georgia"/>
              </a:rPr>
              <a:t> l’ensemble de tous les sous-ensembles des dimensions de pertinence. </a:t>
            </a:r>
            <a:endParaRPr/>
          </a:p>
          <a:p>
            <a:pPr algn="just" lvl="1">
              <a:lnSpc>
                <a:spcPct val="100000"/>
              </a:lnSpc>
              <a:buSzPct val="70000"/>
              <a:buFont charset="2" typeface="Wingdings"/>
              <a:buChar char=""/>
            </a:pPr>
            <a:r>
              <a:rPr lang="fr-FR" sz="2200">
                <a:solidFill>
                  <a:srgbClr val="323232"/>
                </a:solidFill>
                <a:latin typeface="Georgia"/>
              </a:rPr>
              <a:t>Mesure floue : une fonction </a:t>
            </a:r>
            <a:r>
              <a:rPr i="1" lang="fr-FR" sz="2200">
                <a:solidFill>
                  <a:srgbClr val="323232"/>
                </a:solidFill>
                <a:latin typeface="Georgia"/>
              </a:rPr>
              <a:t>μ</a:t>
            </a:r>
            <a:r>
              <a:rPr lang="fr-FR" sz="2200">
                <a:solidFill>
                  <a:srgbClr val="323232"/>
                </a:solidFill>
                <a:latin typeface="Georgia"/>
              </a:rPr>
              <a:t> de </a:t>
            </a:r>
            <a:r>
              <a:rPr i="1" lang="fr-FR" sz="2200">
                <a:solidFill>
                  <a:srgbClr val="323232"/>
                </a:solidFill>
                <a:latin typeface="Georgia"/>
              </a:rPr>
              <a:t>IC </a:t>
            </a:r>
            <a:r>
              <a:rPr lang="fr-FR" sz="2200">
                <a:solidFill>
                  <a:srgbClr val="323232"/>
                </a:solidFill>
                <a:latin typeface="Georgia"/>
              </a:rPr>
              <a:t>à [0, 1] tel que : </a:t>
            </a:r>
            <a:endParaRPr/>
          </a:p>
          <a:p>
            <a:endParaRPr/>
          </a:p>
          <a:p>
            <a:endParaRPr/>
          </a:p>
          <a:p>
            <a:pPr lvl="2">
              <a:buSzPct val="75000"/>
              <a:buFont charset="2" typeface="Wingdings 2"/>
              <a:buChar char=""/>
            </a:pPr>
            <a:r>
              <a:rPr lang="fr-FR" sz="2000">
                <a:solidFill>
                  <a:srgbClr val="323232"/>
                </a:solidFill>
                <a:latin typeface="Georgia"/>
              </a:rPr>
              <a:t>μ(</a:t>
            </a:r>
            <a:r>
              <a:rPr i="1" lang="fr-FR" sz="2000">
                <a:solidFill>
                  <a:srgbClr val="323232"/>
                </a:solidFill>
                <a:latin typeface="Georgia"/>
              </a:rPr>
              <a:t>I</a:t>
            </a:r>
            <a:r>
              <a:rPr lang="fr-FR" sz="2000">
                <a:solidFill>
                  <a:srgbClr val="323232"/>
                </a:solidFill>
                <a:latin typeface="Georgia"/>
              </a:rPr>
              <a:t>C) peut être interprété comme le degré d’importance de la combinaison </a:t>
            </a:r>
            <a:r>
              <a:rPr i="1" lang="fr-FR" sz="2000">
                <a:solidFill>
                  <a:srgbClr val="323232"/>
                </a:solidFill>
                <a:latin typeface="Georgia"/>
              </a:rPr>
              <a:t>I</a:t>
            </a:r>
            <a:r>
              <a:rPr lang="fr-FR" sz="2000">
                <a:solidFill>
                  <a:srgbClr val="323232"/>
                </a:solidFill>
                <a:latin typeface="Georgia"/>
              </a:rPr>
              <a:t>C des critères</a:t>
            </a:r>
            <a:endParaRPr/>
          </a:p>
          <a:p>
            <a:pPr lvl="2">
              <a:buSzPct val="75000"/>
              <a:buFont charset="2" typeface="Wingdings 2"/>
              <a:buChar char=""/>
            </a:pPr>
            <a:r>
              <a:rPr lang="fr-FR" sz="2000">
                <a:solidFill>
                  <a:srgbClr val="323232"/>
                </a:solidFill>
                <a:latin typeface="Georgia"/>
              </a:rPr>
              <a:t>À chaque combinaison de critères est attribué un poids μ{</a:t>
            </a:r>
            <a:r>
              <a:rPr i="1" lang="fr-FR" sz="2000">
                <a:solidFill>
                  <a:srgbClr val="323232"/>
                </a:solidFill>
                <a:latin typeface="Georgia"/>
              </a:rPr>
              <a:t>c</a:t>
            </a:r>
            <a:r>
              <a:rPr lang="fr-FR" sz="2000">
                <a:solidFill>
                  <a:srgbClr val="323232"/>
                </a:solidFill>
                <a:latin typeface="Georgia"/>
              </a:rPr>
              <a:t>i}.</a:t>
            </a:r>
            <a:endParaRPr/>
          </a:p>
          <a:p>
            <a:pPr>
              <a:lnSpc>
                <a:spcPct val="100000"/>
              </a:lnSpc>
            </a:pPr>
            <a:endParaRPr/>
          </a:p>
        </p:txBody>
      </p:sp>
      <p:sp>
        <p:nvSpPr>
          <p:cNvPr id="274" name="TextShape 2"/>
          <p:cNvSpPr txBox="1"/>
          <p:nvPr/>
        </p:nvSpPr>
        <p:spPr>
          <a:xfrm>
            <a:off x="301680" y="44640"/>
            <a:ext cx="8534160" cy="1007640"/>
          </a:xfrm>
          <a:prstGeom prst="rect">
            <a:avLst/>
          </a:prstGeom>
        </p:spPr>
        <p:txBody>
          <a:bodyPr anchor="b" bIns="45000" lIns="90000" rIns="90000" tIns="45000"/>
          <a:p>
            <a:pPr>
              <a:lnSpc>
                <a:spcPct val="100000"/>
              </a:lnSpc>
            </a:pPr>
            <a:r>
              <a:rPr lang="fr-FR" sz="2800">
                <a:solidFill>
                  <a:srgbClr val="174d6d"/>
                </a:solidFill>
                <a:latin typeface="Georgia"/>
              </a:rPr>
              <a:t>Intégrale de Choquet pour l’agrégation de pertinence multidimensionnelle (3)</a:t>
            </a:r>
            <a:endParaRPr/>
          </a:p>
        </p:txBody>
      </p:sp>
      <p:sp>
        <p:nvSpPr>
          <p:cNvPr id="275" name="CustomShape 3"/>
          <p:cNvSpPr/>
          <p:nvPr/>
        </p:nvSpPr>
        <p:spPr>
          <a:xfrm>
            <a:off x="0" y="0"/>
            <a:ext cx="9143640" cy="456840"/>
          </a:xfrm>
          <a:prstGeom prst="rect">
            <a:avLst/>
          </a:prstGeom>
        </p:spPr>
      </p:sp>
      <p:pic>
        <p:nvPicPr>
          <p:cNvPr descr="" id="276" name="Picture 1"/>
          <p:cNvPicPr/>
          <p:nvPr/>
        </p:nvPicPr>
        <p:blipFill>
          <a:blip r:embed="rId1"/>
          <a:stretch>
            <a:fillRect/>
          </a:stretch>
        </p:blipFill>
        <p:spPr>
          <a:xfrm>
            <a:off x="1691640" y="3285000"/>
            <a:ext cx="3604320" cy="431640"/>
          </a:xfrm>
          <a:prstGeom prst="rect">
            <a:avLst/>
          </a:prstGeom>
        </p:spPr>
      </p:pic>
      <p:sp>
        <p:nvSpPr>
          <p:cNvPr id="277" name="CustomShape 4"/>
          <p:cNvSpPr/>
          <p:nvPr/>
        </p:nvSpPr>
        <p:spPr>
          <a:xfrm>
            <a:off x="0" y="647640"/>
            <a:ext cx="9143640" cy="-12444480"/>
          </a:xfrm>
          <a:prstGeom prst="rect">
            <a:avLst/>
          </a:prstGeom>
        </p:spPr>
      </p:sp>
    </p:spTree>
  </p:cSld>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8" name="TextShape 1"/>
          <p:cNvSpPr txBox="1"/>
          <p:nvPr/>
        </p:nvSpPr>
        <p:spPr>
          <a:xfrm>
            <a:off x="301680" y="1527120"/>
            <a:ext cx="8503560" cy="4853880"/>
          </a:xfrm>
          <a:prstGeom prst="rect">
            <a:avLst/>
          </a:prstGeom>
        </p:spPr>
        <p:txBody>
          <a:bodyPr bIns="45000" lIns="90000" rIns="90000" tIns="45000"/>
          <a:p>
            <a:pPr>
              <a:lnSpc>
                <a:spcPct val="100000"/>
              </a:lnSpc>
              <a:buSzPct val="85000"/>
              <a:buFont charset="2" typeface="Wingdings 2"/>
              <a:buChar char=""/>
            </a:pPr>
            <a:r>
              <a:rPr i="1" lang="fr-FR" sz="2700">
                <a:solidFill>
                  <a:srgbClr val="000000"/>
                </a:solidFill>
                <a:latin typeface="Georgia"/>
              </a:rPr>
              <a:t>D</a:t>
            </a:r>
            <a:r>
              <a:rPr lang="fr-FR" sz="2700">
                <a:solidFill>
                  <a:srgbClr val="000000"/>
                </a:solidFill>
                <a:latin typeface="Georgia"/>
              </a:rPr>
              <a:t> : la collection des documents, et </a:t>
            </a:r>
            <a:r>
              <a:rPr i="1" lang="fr-FR" sz="2700">
                <a:solidFill>
                  <a:srgbClr val="000000"/>
                </a:solidFill>
                <a:latin typeface="Georgia"/>
              </a:rPr>
              <a:t>dj</a:t>
            </a:r>
            <a:r>
              <a:rPr lang="fr-FR" sz="2700">
                <a:solidFill>
                  <a:srgbClr val="000000"/>
                </a:solidFill>
                <a:latin typeface="Georgia"/>
              </a:rPr>
              <a:t> ∈ </a:t>
            </a:r>
            <a:r>
              <a:rPr i="1" lang="fr-FR" sz="2700">
                <a:solidFill>
                  <a:srgbClr val="000000"/>
                </a:solidFill>
                <a:latin typeface="Georgia"/>
              </a:rPr>
              <a:t>D</a:t>
            </a:r>
            <a:r>
              <a:rPr lang="fr-FR" sz="2700">
                <a:solidFill>
                  <a:srgbClr val="000000"/>
                </a:solidFill>
                <a:latin typeface="Georgia"/>
              </a:rPr>
              <a:t>. </a:t>
            </a:r>
            <a:endParaRPr/>
          </a:p>
          <a:p>
            <a:pPr lvl="1">
              <a:lnSpc>
                <a:spcPct val="100000"/>
              </a:lnSpc>
              <a:buSzPct val="70000"/>
              <a:buFont charset="2" typeface="Wingdings"/>
              <a:buChar char=""/>
            </a:pPr>
            <a:r>
              <a:rPr lang="fr-FR" sz="2200">
                <a:solidFill>
                  <a:srgbClr val="323232"/>
                </a:solidFill>
                <a:latin typeface="Georgia"/>
              </a:rPr>
              <a:t>Le score global de </a:t>
            </a:r>
            <a:r>
              <a:rPr i="1" lang="fr-FR" sz="2200">
                <a:solidFill>
                  <a:srgbClr val="323232"/>
                </a:solidFill>
                <a:latin typeface="Georgia"/>
              </a:rPr>
              <a:t>dj</a:t>
            </a:r>
            <a:r>
              <a:rPr lang="fr-FR" sz="2200">
                <a:solidFill>
                  <a:srgbClr val="323232"/>
                </a:solidFill>
                <a:latin typeface="Georgia"/>
              </a:rPr>
              <a:t> donné par l’intégrale de Choquet selon une mesure floue </a:t>
            </a:r>
            <a:r>
              <a:rPr i="1" lang="fr-FR" sz="2200">
                <a:solidFill>
                  <a:srgbClr val="323232"/>
                </a:solidFill>
                <a:latin typeface="Georgia"/>
              </a:rPr>
              <a:t>μ</a:t>
            </a:r>
            <a:r>
              <a:rPr lang="fr-FR" sz="2200">
                <a:solidFill>
                  <a:srgbClr val="323232"/>
                </a:solidFill>
                <a:latin typeface="Georgia"/>
              </a:rPr>
              <a:t> et un ensemble </a:t>
            </a:r>
            <a:r>
              <a:rPr i="1" lang="fr-FR" sz="2200">
                <a:solidFill>
                  <a:srgbClr val="323232"/>
                </a:solidFill>
                <a:latin typeface="Georgia"/>
              </a:rPr>
              <a:t>C </a:t>
            </a:r>
            <a:r>
              <a:rPr lang="fr-FR" sz="2200">
                <a:solidFill>
                  <a:srgbClr val="323232"/>
                </a:solidFill>
                <a:latin typeface="Georgia"/>
              </a:rPr>
              <a:t>de dimensions de pertinence est défini par :</a:t>
            </a:r>
            <a:endParaRPr/>
          </a:p>
          <a:p>
            <a:endParaRPr/>
          </a:p>
          <a:p>
            <a:endParaRPr/>
          </a:p>
          <a:p>
            <a:endParaRPr/>
          </a:p>
          <a:p>
            <a:endParaRPr/>
          </a:p>
          <a:p>
            <a:endParaRPr/>
          </a:p>
          <a:p>
            <a:pPr>
              <a:lnSpc>
                <a:spcPct val="100000"/>
              </a:lnSpc>
              <a:buSzPct val="85000"/>
              <a:buFont charset="2" typeface="Wingdings 2"/>
              <a:buChar char=""/>
            </a:pPr>
            <a:r>
              <a:rPr lang="fr-FR" sz="2700">
                <a:solidFill>
                  <a:srgbClr val="00b050"/>
                </a:solidFill>
                <a:latin typeface="Georgia"/>
              </a:rPr>
              <a:t>Agrégation multicritère : </a:t>
            </a:r>
            <a:endParaRPr/>
          </a:p>
          <a:p>
            <a:pPr lvl="1">
              <a:lnSpc>
                <a:spcPct val="100000"/>
              </a:lnSpc>
              <a:buSzPct val="70000"/>
              <a:buFont charset="2" typeface="Wingdings"/>
              <a:buChar char=""/>
            </a:pPr>
            <a:r>
              <a:rPr lang="fr-FR" sz="2200">
                <a:solidFill>
                  <a:srgbClr val="323232"/>
                </a:solidFill>
                <a:latin typeface="Georgia"/>
              </a:rPr>
              <a:t> </a:t>
            </a:r>
            <a:r>
              <a:rPr lang="fr-FR" sz="2200">
                <a:solidFill>
                  <a:srgbClr val="323232"/>
                </a:solidFill>
                <a:latin typeface="Georgia"/>
              </a:rPr>
              <a:t>Des interactions doivent être prises en compte dans n’importe quel processus d’agrégation!</a:t>
            </a:r>
            <a:endParaRPr/>
          </a:p>
        </p:txBody>
      </p:sp>
      <p:sp>
        <p:nvSpPr>
          <p:cNvPr id="279" name="TextShape 2"/>
          <p:cNvSpPr txBox="1"/>
          <p:nvPr/>
        </p:nvSpPr>
        <p:spPr>
          <a:xfrm>
            <a:off x="301680" y="44640"/>
            <a:ext cx="8534160" cy="1007640"/>
          </a:xfrm>
          <a:prstGeom prst="rect">
            <a:avLst/>
          </a:prstGeom>
        </p:spPr>
        <p:txBody>
          <a:bodyPr anchor="b" bIns="45000" lIns="90000" rIns="90000" tIns="45000"/>
          <a:p>
            <a:pPr>
              <a:lnSpc>
                <a:spcPct val="100000"/>
              </a:lnSpc>
            </a:pPr>
            <a:r>
              <a:rPr lang="fr-FR" sz="2800">
                <a:solidFill>
                  <a:srgbClr val="174d6d"/>
                </a:solidFill>
                <a:latin typeface="Georgia"/>
              </a:rPr>
              <a:t>Intégrale de Choquet pour l’agrégation de pertinence multidimensionnelle (4)</a:t>
            </a:r>
            <a:endParaRPr/>
          </a:p>
        </p:txBody>
      </p:sp>
      <p:sp>
        <p:nvSpPr>
          <p:cNvPr id="280" name="CustomShape 3"/>
          <p:cNvSpPr/>
          <p:nvPr/>
        </p:nvSpPr>
        <p:spPr>
          <a:xfrm>
            <a:off x="0" y="0"/>
            <a:ext cx="9143640" cy="-11796840"/>
          </a:xfrm>
          <a:prstGeom prst="rect">
            <a:avLst/>
          </a:prstGeom>
        </p:spPr>
      </p:sp>
      <p:sp>
        <p:nvSpPr>
          <p:cNvPr id="281" name="CustomShape 4"/>
          <p:cNvSpPr/>
          <p:nvPr/>
        </p:nvSpPr>
        <p:spPr>
          <a:xfrm>
            <a:off x="0" y="0"/>
            <a:ext cx="9143640" cy="-11796840"/>
          </a:xfrm>
          <a:prstGeom prst="rect">
            <a:avLst/>
          </a:prstGeom>
        </p:spPr>
      </p:sp>
      <p:pic>
        <p:nvPicPr>
          <p:cNvPr descr="" id="282" name="Picture 3"/>
          <p:cNvPicPr/>
          <p:nvPr/>
        </p:nvPicPr>
        <p:blipFill>
          <a:blip r:embed="rId1"/>
          <a:stretch>
            <a:fillRect/>
          </a:stretch>
        </p:blipFill>
        <p:spPr>
          <a:xfrm>
            <a:off x="1619640" y="3357000"/>
            <a:ext cx="5976360" cy="795240"/>
          </a:xfrm>
          <a:prstGeom prst="rect">
            <a:avLst/>
          </a:prstGeom>
        </p:spPr>
      </p:pic>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3" name="TextShape 1"/>
          <p:cNvSpPr txBox="1"/>
          <p:nvPr/>
        </p:nvSpPr>
        <p:spPr>
          <a:xfrm>
            <a:off x="301680" y="1527120"/>
            <a:ext cx="8503560" cy="4571640"/>
          </a:xfrm>
          <a:prstGeom prst="rect">
            <a:avLst/>
          </a:prstGeom>
        </p:spPr>
        <p:txBody>
          <a:bodyPr bIns="45000" lIns="90000" rIns="90000" tIns="45000"/>
          <a:p>
            <a:pPr>
              <a:lnSpc>
                <a:spcPct val="100000"/>
              </a:lnSpc>
              <a:buSzPct val="85000"/>
              <a:buFont typeface="Georgia"/>
              <a:buAutoNum type="arabicPeriod"/>
            </a:pPr>
            <a:r>
              <a:rPr lang="fr-FR" sz="2700">
                <a:solidFill>
                  <a:srgbClr val="00b050"/>
                </a:solidFill>
                <a:latin typeface="Georgia"/>
              </a:rPr>
              <a:t>Interaction positive (redondance) : </a:t>
            </a:r>
            <a:r>
              <a:rPr lang="fr-FR" sz="2700">
                <a:solidFill>
                  <a:srgbClr val="000000"/>
                </a:solidFill>
                <a:latin typeface="Georgia"/>
              </a:rPr>
              <a:t>la contribution d’un critère </a:t>
            </a:r>
            <a:r>
              <a:rPr i="1" lang="fr-FR" sz="2700">
                <a:solidFill>
                  <a:srgbClr val="000000"/>
                </a:solidFill>
                <a:latin typeface="Georgia"/>
              </a:rPr>
              <a:t>ci</a:t>
            </a:r>
            <a:r>
              <a:rPr lang="fr-FR" sz="2700">
                <a:solidFill>
                  <a:srgbClr val="000000"/>
                </a:solidFill>
                <a:latin typeface="Georgia"/>
              </a:rPr>
              <a:t>  à toute combinaison de critère contenant un critère </a:t>
            </a:r>
            <a:r>
              <a:rPr i="1" lang="fr-FR" sz="2700">
                <a:solidFill>
                  <a:srgbClr val="000000"/>
                </a:solidFill>
                <a:latin typeface="Georgia"/>
              </a:rPr>
              <a:t>cj </a:t>
            </a:r>
            <a:r>
              <a:rPr lang="fr-FR" sz="2700">
                <a:solidFill>
                  <a:srgbClr val="000000"/>
                </a:solidFill>
                <a:latin typeface="Georgia"/>
              </a:rPr>
              <a:t>est supérieure à la contribution de </a:t>
            </a:r>
            <a:r>
              <a:rPr i="1" lang="fr-FR" sz="2700">
                <a:solidFill>
                  <a:srgbClr val="000000"/>
                </a:solidFill>
                <a:latin typeface="Georgia"/>
              </a:rPr>
              <a:t>ci</a:t>
            </a:r>
            <a:r>
              <a:rPr lang="fr-FR" sz="2700">
                <a:solidFill>
                  <a:srgbClr val="000000"/>
                </a:solidFill>
                <a:latin typeface="Georgia"/>
              </a:rPr>
              <a:t> quand </a:t>
            </a:r>
            <a:r>
              <a:rPr i="1" lang="fr-FR" sz="2700">
                <a:solidFill>
                  <a:srgbClr val="000000"/>
                </a:solidFill>
                <a:latin typeface="Georgia"/>
              </a:rPr>
              <a:t>cj</a:t>
            </a:r>
            <a:r>
              <a:rPr lang="fr-FR" sz="2700">
                <a:solidFill>
                  <a:srgbClr val="000000"/>
                </a:solidFill>
                <a:latin typeface="Georgia"/>
              </a:rPr>
              <a:t> est exclue :</a:t>
            </a:r>
            <a:endParaRPr/>
          </a:p>
          <a:p>
            <a:r>
              <a:rPr lang="fr-FR" sz="2200">
                <a:solidFill>
                  <a:srgbClr val="000000"/>
                </a:solidFill>
                <a:latin typeface="Georgia"/>
              </a:rPr>
              <a:t>	</a:t>
            </a:r>
            <a:r>
              <a:rPr lang="fr-FR" sz="2200">
                <a:solidFill>
                  <a:srgbClr val="000000"/>
                </a:solidFill>
                <a:latin typeface="Georgia"/>
              </a:rPr>
              <a:t>	</a:t>
            </a:r>
            <a:r>
              <a:rPr lang="fr-FR" sz="2200">
                <a:solidFill>
                  <a:srgbClr val="000000"/>
                </a:solidFill>
                <a:latin typeface="Georgia"/>
              </a:rPr>
              <a:t>	</a:t>
            </a:r>
            <a:r>
              <a:rPr i="1" lang="fr-FR" sz="2200">
                <a:solidFill>
                  <a:srgbClr val="323232"/>
                </a:solidFill>
                <a:latin typeface="Georgia"/>
              </a:rPr>
              <a:t> </a:t>
            </a:r>
            <a:r>
              <a:rPr i="1" lang="fr-FR" sz="2200">
                <a:solidFill>
                  <a:srgbClr val="323232"/>
                </a:solidFill>
                <a:latin typeface="Georgia"/>
              </a:rPr>
              <a:t>μ{ci, cj}</a:t>
            </a:r>
            <a:r>
              <a:rPr lang="fr-FR" sz="2200">
                <a:solidFill>
                  <a:srgbClr val="323232"/>
                </a:solidFill>
                <a:latin typeface="Georgia"/>
              </a:rPr>
              <a:t> &gt; </a:t>
            </a:r>
            <a:r>
              <a:rPr i="1" lang="fr-FR" sz="2200">
                <a:solidFill>
                  <a:srgbClr val="323232"/>
                </a:solidFill>
                <a:latin typeface="Georgia"/>
              </a:rPr>
              <a:t>μ{ci}</a:t>
            </a:r>
            <a:r>
              <a:rPr lang="fr-FR" sz="2200">
                <a:solidFill>
                  <a:srgbClr val="323232"/>
                </a:solidFill>
                <a:latin typeface="Georgia"/>
              </a:rPr>
              <a:t> + </a:t>
            </a:r>
            <a:r>
              <a:rPr i="1" lang="fr-FR" sz="2200">
                <a:solidFill>
                  <a:srgbClr val="323232"/>
                </a:solidFill>
                <a:latin typeface="Georgia"/>
              </a:rPr>
              <a:t>μ{cj}</a:t>
            </a:r>
            <a:r>
              <a:rPr lang="fr-FR" sz="2200">
                <a:solidFill>
                  <a:srgbClr val="323232"/>
                </a:solidFill>
                <a:latin typeface="Georgia"/>
              </a:rPr>
              <a:t> </a:t>
            </a:r>
            <a:endParaRPr/>
          </a:p>
          <a:p>
            <a:pPr>
              <a:lnSpc>
                <a:spcPct val="100000"/>
              </a:lnSpc>
              <a:buSzPct val="85000"/>
              <a:buFont typeface="Georgia"/>
              <a:buAutoNum type="arabicPeriod"/>
            </a:pPr>
            <a:r>
              <a:rPr lang="fr-FR" sz="2700">
                <a:solidFill>
                  <a:srgbClr val="00b050"/>
                </a:solidFill>
                <a:latin typeface="Georgia"/>
              </a:rPr>
              <a:t>Interaction négative (complémentarité ou corrélation positive) : </a:t>
            </a:r>
            <a:endParaRPr/>
          </a:p>
          <a:p>
            <a:r>
              <a:rPr lang="fr-FR" sz="2200">
                <a:solidFill>
                  <a:srgbClr val="000000"/>
                </a:solidFill>
                <a:latin typeface="Georgia"/>
              </a:rPr>
              <a:t>	</a:t>
            </a:r>
            <a:r>
              <a:rPr lang="fr-FR" sz="2200">
                <a:solidFill>
                  <a:srgbClr val="000000"/>
                </a:solidFill>
                <a:latin typeface="Georgia"/>
              </a:rPr>
              <a:t>	</a:t>
            </a:r>
            <a:r>
              <a:rPr lang="fr-FR" sz="2200">
                <a:solidFill>
                  <a:srgbClr val="000000"/>
                </a:solidFill>
                <a:latin typeface="Georgia"/>
              </a:rPr>
              <a:t>	</a:t>
            </a:r>
            <a:r>
              <a:rPr i="1" lang="fr-FR" sz="2200">
                <a:solidFill>
                  <a:srgbClr val="323232"/>
                </a:solidFill>
                <a:latin typeface="Georgia"/>
              </a:rPr>
              <a:t> </a:t>
            </a:r>
            <a:r>
              <a:rPr i="1" lang="fr-FR" sz="2200">
                <a:solidFill>
                  <a:srgbClr val="323232"/>
                </a:solidFill>
                <a:latin typeface="Georgia"/>
              </a:rPr>
              <a:t>μ{ci, cj}</a:t>
            </a:r>
            <a:r>
              <a:rPr lang="fr-FR" sz="2200">
                <a:solidFill>
                  <a:srgbClr val="323232"/>
                </a:solidFill>
                <a:latin typeface="Georgia"/>
              </a:rPr>
              <a:t> &lt; </a:t>
            </a:r>
            <a:r>
              <a:rPr i="1" lang="fr-FR" sz="2200">
                <a:solidFill>
                  <a:srgbClr val="323232"/>
                </a:solidFill>
                <a:latin typeface="Georgia"/>
              </a:rPr>
              <a:t>μ{ci}</a:t>
            </a:r>
            <a:r>
              <a:rPr lang="fr-FR" sz="2200">
                <a:solidFill>
                  <a:srgbClr val="323232"/>
                </a:solidFill>
                <a:latin typeface="Georgia"/>
              </a:rPr>
              <a:t> + </a:t>
            </a:r>
            <a:r>
              <a:rPr i="1" lang="fr-FR" sz="2200">
                <a:solidFill>
                  <a:srgbClr val="323232"/>
                </a:solidFill>
                <a:latin typeface="Georgia"/>
              </a:rPr>
              <a:t>μ{cj}</a:t>
            </a:r>
            <a:r>
              <a:rPr lang="fr-FR" sz="2200">
                <a:solidFill>
                  <a:srgbClr val="323232"/>
                </a:solidFill>
                <a:latin typeface="Georgia"/>
              </a:rPr>
              <a:t> </a:t>
            </a:r>
            <a:endParaRPr/>
          </a:p>
          <a:p>
            <a:pPr>
              <a:lnSpc>
                <a:spcPct val="100000"/>
              </a:lnSpc>
              <a:buSzPct val="85000"/>
              <a:buFont typeface="Georgia"/>
              <a:buAutoNum type="arabicPeriod"/>
            </a:pPr>
            <a:r>
              <a:rPr lang="fr-FR" sz="2700">
                <a:solidFill>
                  <a:srgbClr val="00b050"/>
                </a:solidFill>
                <a:latin typeface="Georgia"/>
              </a:rPr>
              <a:t>Indépendance :</a:t>
            </a:r>
            <a:endParaRPr/>
          </a:p>
          <a:p>
            <a:r>
              <a:rPr lang="fr-FR" sz="2200">
                <a:solidFill>
                  <a:srgbClr val="000000"/>
                </a:solidFill>
                <a:latin typeface="Georgia"/>
              </a:rPr>
              <a:t>	</a:t>
            </a:r>
            <a:r>
              <a:rPr lang="fr-FR" sz="2200">
                <a:solidFill>
                  <a:srgbClr val="000000"/>
                </a:solidFill>
                <a:latin typeface="Georgia"/>
              </a:rPr>
              <a:t>	</a:t>
            </a:r>
            <a:r>
              <a:rPr lang="fr-FR" sz="2200">
                <a:solidFill>
                  <a:srgbClr val="000000"/>
                </a:solidFill>
                <a:latin typeface="Georgia"/>
              </a:rPr>
              <a:t>	</a:t>
            </a:r>
            <a:r>
              <a:rPr i="1" lang="fr-FR" sz="2200">
                <a:solidFill>
                  <a:srgbClr val="323232"/>
                </a:solidFill>
                <a:latin typeface="Georgia"/>
              </a:rPr>
              <a:t> </a:t>
            </a:r>
            <a:r>
              <a:rPr i="1" lang="fr-FR" sz="2200">
                <a:solidFill>
                  <a:srgbClr val="323232"/>
                </a:solidFill>
                <a:latin typeface="Georgia"/>
              </a:rPr>
              <a:t>μ{ci, cj}</a:t>
            </a:r>
            <a:r>
              <a:rPr lang="fr-FR" sz="2200">
                <a:solidFill>
                  <a:srgbClr val="323232"/>
                </a:solidFill>
                <a:latin typeface="Georgia"/>
              </a:rPr>
              <a:t> = </a:t>
            </a:r>
            <a:r>
              <a:rPr i="1" lang="fr-FR" sz="2200">
                <a:solidFill>
                  <a:srgbClr val="323232"/>
                </a:solidFill>
                <a:latin typeface="Georgia"/>
              </a:rPr>
              <a:t>μ{ci}</a:t>
            </a:r>
            <a:r>
              <a:rPr lang="fr-FR" sz="2200">
                <a:solidFill>
                  <a:srgbClr val="323232"/>
                </a:solidFill>
                <a:latin typeface="Georgia"/>
              </a:rPr>
              <a:t> + </a:t>
            </a:r>
            <a:r>
              <a:rPr i="1" lang="fr-FR" sz="2200">
                <a:solidFill>
                  <a:srgbClr val="323232"/>
                </a:solidFill>
                <a:latin typeface="Georgia"/>
              </a:rPr>
              <a:t>μ{cj}</a:t>
            </a:r>
            <a:r>
              <a:rPr lang="fr-FR" sz="2200">
                <a:solidFill>
                  <a:srgbClr val="323232"/>
                </a:solidFill>
                <a:latin typeface="Georgia"/>
              </a:rPr>
              <a:t> </a:t>
            </a:r>
            <a:r>
              <a:rPr lang="fr-FR" sz="2200">
                <a:solidFill>
                  <a:srgbClr val="00b050"/>
                </a:solidFill>
                <a:latin typeface="Georgia"/>
              </a:rPr>
              <a:t>	</a:t>
            </a:r>
            <a:endParaRPr/>
          </a:p>
        </p:txBody>
      </p:sp>
      <p:sp>
        <p:nvSpPr>
          <p:cNvPr id="284" name="TextShape 2"/>
          <p:cNvSpPr txBox="1"/>
          <p:nvPr/>
        </p:nvSpPr>
        <p:spPr>
          <a:xfrm>
            <a:off x="301680" y="44640"/>
            <a:ext cx="8534160" cy="1007640"/>
          </a:xfrm>
          <a:prstGeom prst="rect">
            <a:avLst/>
          </a:prstGeom>
        </p:spPr>
        <p:txBody>
          <a:bodyPr anchor="b" bIns="45000" lIns="90000" rIns="90000" tIns="45000"/>
          <a:p>
            <a:pPr>
              <a:lnSpc>
                <a:spcPct val="100000"/>
              </a:lnSpc>
            </a:pPr>
            <a:r>
              <a:rPr lang="fr-FR" sz="2800">
                <a:solidFill>
                  <a:srgbClr val="174d6d"/>
                </a:solidFill>
                <a:latin typeface="Georgia"/>
              </a:rPr>
              <a:t>L’intégrale de Choquet et l’interaction entre les critères</a:t>
            </a: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5"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Plan </a:t>
            </a:r>
            <a:endParaRPr/>
          </a:p>
        </p:txBody>
      </p:sp>
      <p:sp>
        <p:nvSpPr>
          <p:cNvPr id="206" name="TextShape 2"/>
          <p:cNvSpPr txBox="1"/>
          <p:nvPr/>
        </p:nvSpPr>
        <p:spPr>
          <a:xfrm>
            <a:off x="301680" y="1527120"/>
            <a:ext cx="8503560" cy="4571640"/>
          </a:xfrm>
          <a:prstGeom prst="rect">
            <a:avLst/>
          </a:prstGeom>
        </p:spPr>
        <p:txBody>
          <a:bodyPr bIns="45000" lIns="90000" rIns="90000" tIns="45000"/>
          <a:p>
            <a:pPr>
              <a:lnSpc>
                <a:spcPct val="150000"/>
              </a:lnSpc>
              <a:buSzPct val="85000"/>
              <a:buFont charset="2" typeface="Wingdings 2"/>
              <a:buChar char=""/>
            </a:pPr>
            <a:r>
              <a:rPr lang="fr-FR" sz="2700">
                <a:solidFill>
                  <a:srgbClr val="000000"/>
                </a:solidFill>
                <a:latin typeface="Georgia"/>
              </a:rPr>
              <a:t>Introduction et motivation</a:t>
            </a:r>
            <a:endParaRPr/>
          </a:p>
          <a:p>
            <a:pPr>
              <a:lnSpc>
                <a:spcPct val="150000"/>
              </a:lnSpc>
              <a:buSzPct val="85000"/>
              <a:buFont charset="2" typeface="Wingdings 2"/>
              <a:buChar char=""/>
            </a:pPr>
            <a:r>
              <a:rPr lang="fr-FR" sz="2700">
                <a:solidFill>
                  <a:srgbClr val="000000"/>
                </a:solidFill>
                <a:latin typeface="Georgia"/>
              </a:rPr>
              <a:t>Problématique</a:t>
            </a:r>
            <a:endParaRPr/>
          </a:p>
          <a:p>
            <a:pPr>
              <a:lnSpc>
                <a:spcPct val="150000"/>
              </a:lnSpc>
              <a:buSzPct val="85000"/>
              <a:buFont charset="2" typeface="Wingdings 2"/>
              <a:buChar char=""/>
            </a:pPr>
            <a:r>
              <a:rPr lang="fr-FR" sz="2700">
                <a:solidFill>
                  <a:srgbClr val="000000"/>
                </a:solidFill>
                <a:latin typeface="Georgia"/>
              </a:rPr>
              <a:t>État de l’art </a:t>
            </a:r>
            <a:endParaRPr/>
          </a:p>
          <a:p>
            <a:pPr>
              <a:lnSpc>
                <a:spcPct val="150000"/>
              </a:lnSpc>
              <a:buSzPct val="85000"/>
              <a:buFont charset="2" typeface="Wingdings 2"/>
              <a:buChar char=""/>
            </a:pPr>
            <a:r>
              <a:rPr lang="fr-FR" sz="2700">
                <a:solidFill>
                  <a:srgbClr val="000000"/>
                </a:solidFill>
                <a:latin typeface="Georgia"/>
              </a:rPr>
              <a:t>L’intégrale de Choquet pour l’agrégation de pertinence multidimensionnelle</a:t>
            </a:r>
            <a:endParaRPr/>
          </a:p>
          <a:p>
            <a:pPr>
              <a:lnSpc>
                <a:spcPct val="150000"/>
              </a:lnSpc>
              <a:buSzPct val="85000"/>
              <a:buFont charset="2" typeface="Wingdings 2"/>
              <a:buChar char=""/>
            </a:pPr>
            <a:r>
              <a:rPr lang="fr-FR" sz="2700">
                <a:solidFill>
                  <a:srgbClr val="000000"/>
                </a:solidFill>
                <a:latin typeface="Georgia"/>
              </a:rPr>
              <a:t>Évaluation expérimentale </a:t>
            </a:r>
            <a:endParaRPr/>
          </a:p>
          <a:p>
            <a:pPr>
              <a:lnSpc>
                <a:spcPct val="150000"/>
              </a:lnSpc>
              <a:buSzPct val="85000"/>
              <a:buFont charset="2" typeface="Wingdings 2"/>
              <a:buChar char=""/>
            </a:pPr>
            <a:r>
              <a:rPr lang="fr-FR" sz="2700">
                <a:solidFill>
                  <a:srgbClr val="000000"/>
                </a:solidFill>
                <a:latin typeface="Georgia"/>
              </a:rPr>
              <a:t>Conclusion et perspectives </a:t>
            </a:r>
            <a:endParaRPr/>
          </a:p>
        </p:txBody>
      </p:sp>
    </p:spTree>
  </p:cSld>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5" name="TextShape 1"/>
          <p:cNvSpPr txBox="1"/>
          <p:nvPr/>
        </p:nvSpPr>
        <p:spPr>
          <a:xfrm>
            <a:off x="301680" y="1527120"/>
            <a:ext cx="8503560" cy="4571640"/>
          </a:xfrm>
          <a:prstGeom prst="rect">
            <a:avLst/>
          </a:prstGeom>
        </p:spPr>
        <p:txBody>
          <a:bodyPr bIns="45000" lIns="90000" rIns="90000" tIns="45000"/>
          <a:p>
            <a:pPr>
              <a:lnSpc>
                <a:spcPct val="100000"/>
              </a:lnSpc>
            </a:pPr>
            <a:r>
              <a:rPr lang="fr-FR" sz="2700">
                <a:solidFill>
                  <a:srgbClr val="00b050"/>
                </a:solidFill>
                <a:latin typeface="Georgia"/>
              </a:rPr>
              <a:t>La méthode des moindres carrés :</a:t>
            </a:r>
            <a:r>
              <a:rPr lang="fr-FR" sz="2700">
                <a:solidFill>
                  <a:srgbClr val="000000"/>
                </a:solidFill>
                <a:latin typeface="Georgia"/>
              </a:rPr>
              <a:t> la méthode d’optimisation la plus utilisée dans la littérature (Grabisch et al., 2008) : </a:t>
            </a:r>
            <a:endParaRPr/>
          </a:p>
          <a:p>
            <a:pPr lvl="1">
              <a:lnSpc>
                <a:spcPct val="100000"/>
              </a:lnSpc>
              <a:buFont charset="2" typeface="Wingdings"/>
              <a:buChar char=""/>
            </a:pPr>
            <a:r>
              <a:rPr lang="fr-FR" sz="2200">
                <a:solidFill>
                  <a:srgbClr val="323232"/>
                </a:solidFill>
                <a:latin typeface="Georgia"/>
              </a:rPr>
              <a:t> </a:t>
            </a:r>
            <a:r>
              <a:rPr lang="fr-FR" sz="2200">
                <a:solidFill>
                  <a:srgbClr val="323232"/>
                </a:solidFill>
                <a:latin typeface="Georgia"/>
              </a:rPr>
              <a:t>Un petit sous ensemble de documents </a:t>
            </a:r>
            <a:r>
              <a:rPr i="1" lang="fr-FR" sz="2200">
                <a:solidFill>
                  <a:srgbClr val="323232"/>
                </a:solidFill>
                <a:latin typeface="Georgia"/>
              </a:rPr>
              <a:t>D</a:t>
            </a:r>
            <a:r>
              <a:rPr lang="fr-FR" sz="2200">
                <a:solidFill>
                  <a:srgbClr val="323232"/>
                </a:solidFill>
                <a:latin typeface="Georgia"/>
              </a:rPr>
              <a:t> : ensemble d’</a:t>
            </a:r>
            <a:r>
              <a:rPr i="1" lang="fr-FR" sz="2200">
                <a:solidFill>
                  <a:srgbClr val="323232"/>
                </a:solidFill>
                <a:latin typeface="Georgia"/>
              </a:rPr>
              <a:t>apprentissage</a:t>
            </a:r>
            <a:r>
              <a:rPr lang="fr-FR" sz="2200">
                <a:solidFill>
                  <a:srgbClr val="323232"/>
                </a:solidFill>
                <a:latin typeface="Georgia"/>
              </a:rPr>
              <a:t>. </a:t>
            </a:r>
            <a:endParaRPr/>
          </a:p>
          <a:p>
            <a:pPr lvl="1">
              <a:lnSpc>
                <a:spcPct val="100000"/>
              </a:lnSpc>
              <a:buFont charset="2" typeface="Wingdings"/>
              <a:buChar char=""/>
            </a:pPr>
            <a:r>
              <a:rPr lang="fr-FR" sz="2200">
                <a:solidFill>
                  <a:srgbClr val="323232"/>
                </a:solidFill>
                <a:latin typeface="Georgia"/>
              </a:rPr>
              <a:t> </a:t>
            </a:r>
            <a:r>
              <a:rPr lang="fr-FR" sz="2200">
                <a:solidFill>
                  <a:srgbClr val="323232"/>
                </a:solidFill>
                <a:latin typeface="Georgia"/>
              </a:rPr>
              <a:t>Le décideur est amené à exprimer ses préférences sur l’ensemble des documents selon les critères choisis : </a:t>
            </a:r>
            <a:endParaRPr/>
          </a:p>
          <a:p>
            <a:pPr lvl="1">
              <a:buFont charset="2" typeface="Wingdings"/>
              <a:buChar char=""/>
            </a:pPr>
            <a:r>
              <a:rPr lang="fr-FR" sz="2000">
                <a:solidFill>
                  <a:srgbClr val="000000"/>
                </a:solidFill>
                <a:latin typeface="Georgia"/>
              </a:rPr>
              <a:t> </a:t>
            </a:r>
            <a:r>
              <a:rPr lang="fr-FR" sz="2000">
                <a:solidFill>
                  <a:srgbClr val="000000"/>
                </a:solidFill>
                <a:latin typeface="Georgia"/>
              </a:rPr>
              <a:t>Scores partiels qui devront être assignés à chaque document </a:t>
            </a:r>
            <a:r>
              <a:rPr i="1" lang="fr-FR" sz="2000">
                <a:solidFill>
                  <a:srgbClr val="000000"/>
                </a:solidFill>
                <a:latin typeface="Georgia"/>
              </a:rPr>
              <a:t>dk</a:t>
            </a:r>
            <a:r>
              <a:rPr lang="fr-FR" sz="2000">
                <a:solidFill>
                  <a:srgbClr val="000000"/>
                </a:solidFill>
                <a:latin typeface="Georgia"/>
              </a:rPr>
              <a:t> ∈ </a:t>
            </a:r>
            <a:r>
              <a:rPr i="1" lang="fr-FR" sz="2000">
                <a:solidFill>
                  <a:srgbClr val="000000"/>
                </a:solidFill>
                <a:latin typeface="Georgia"/>
              </a:rPr>
              <a:t>D</a:t>
            </a:r>
            <a:r>
              <a:rPr lang="fr-FR" sz="2000">
                <a:solidFill>
                  <a:srgbClr val="000000"/>
                </a:solidFill>
                <a:latin typeface="Georgia"/>
              </a:rPr>
              <a:t> selon le critère </a:t>
            </a:r>
            <a:r>
              <a:rPr i="1" lang="fr-FR" sz="2000">
                <a:solidFill>
                  <a:srgbClr val="000000"/>
                </a:solidFill>
                <a:latin typeface="Georgia"/>
              </a:rPr>
              <a:t>ci</a:t>
            </a:r>
            <a:r>
              <a:rPr lang="fr-FR" sz="2000">
                <a:solidFill>
                  <a:srgbClr val="000000"/>
                </a:solidFill>
                <a:latin typeface="Georgia"/>
              </a:rPr>
              <a:t> .</a:t>
            </a:r>
            <a:endParaRPr/>
          </a:p>
        </p:txBody>
      </p:sp>
      <p:sp>
        <p:nvSpPr>
          <p:cNvPr id="286" name="TextShape 2"/>
          <p:cNvSpPr txBox="1"/>
          <p:nvPr/>
        </p:nvSpPr>
        <p:spPr>
          <a:xfrm>
            <a:off x="301680" y="44640"/>
            <a:ext cx="8534160" cy="1007640"/>
          </a:xfrm>
          <a:prstGeom prst="rect">
            <a:avLst/>
          </a:prstGeom>
        </p:spPr>
        <p:txBody>
          <a:bodyPr anchor="b" bIns="45000" lIns="90000" rIns="90000" tIns="45000"/>
          <a:p>
            <a:pPr>
              <a:lnSpc>
                <a:spcPct val="100000"/>
              </a:lnSpc>
            </a:pPr>
            <a:r>
              <a:rPr lang="fr-FR" sz="2800">
                <a:solidFill>
                  <a:srgbClr val="174d6d"/>
                </a:solidFill>
                <a:latin typeface="Georgia"/>
              </a:rPr>
              <a:t>Identification des mesures floues </a:t>
            </a:r>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7" name="TextShape 1"/>
          <p:cNvSpPr txBox="1"/>
          <p:nvPr/>
        </p:nvSpPr>
        <p:spPr>
          <a:xfrm>
            <a:off x="301680" y="1527120"/>
            <a:ext cx="8503560" cy="4571640"/>
          </a:xfrm>
          <a:prstGeom prst="rect">
            <a:avLst/>
          </a:prstGeom>
        </p:spPr>
        <p:txBody>
          <a:bodyPr bIns="45000" lIns="90000" rIns="90000" tIns="45000"/>
          <a:p>
            <a:pPr>
              <a:lnSpc>
                <a:spcPct val="100000"/>
              </a:lnSpc>
            </a:pPr>
            <a:r>
              <a:rPr lang="fr-FR" sz="2700">
                <a:solidFill>
                  <a:srgbClr val="00b050"/>
                </a:solidFill>
                <a:latin typeface="Georgia"/>
              </a:rPr>
              <a:t>Objectif :</a:t>
            </a:r>
            <a:r>
              <a:rPr lang="fr-FR" sz="2700">
                <a:solidFill>
                  <a:srgbClr val="000000"/>
                </a:solidFill>
                <a:latin typeface="Georgia"/>
              </a:rPr>
              <a:t> </a:t>
            </a:r>
            <a:r>
              <a:rPr i="1" lang="fr-FR" sz="2700">
                <a:solidFill>
                  <a:srgbClr val="000000"/>
                </a:solidFill>
                <a:latin typeface="Georgia"/>
              </a:rPr>
              <a:t> </a:t>
            </a:r>
            <a:endParaRPr/>
          </a:p>
          <a:p>
            <a:pPr>
              <a:lnSpc>
                <a:spcPct val="100000"/>
              </a:lnSpc>
            </a:pPr>
            <a:r>
              <a:rPr i="1" lang="fr-FR" sz="2700">
                <a:solidFill>
                  <a:srgbClr val="000000"/>
                </a:solidFill>
                <a:latin typeface="Georgia"/>
              </a:rPr>
              <a:t>Minimiser l’erreur quadratique totale entre le score désiré donné par le décideur sur chaque document dk, et les scores globaux calculés par l’intégrale de Choquet. </a:t>
            </a:r>
            <a:endParaRPr/>
          </a:p>
        </p:txBody>
      </p:sp>
      <p:sp>
        <p:nvSpPr>
          <p:cNvPr id="288" name="TextShape 2"/>
          <p:cNvSpPr txBox="1"/>
          <p:nvPr/>
        </p:nvSpPr>
        <p:spPr>
          <a:xfrm>
            <a:off x="301680" y="44640"/>
            <a:ext cx="8534160" cy="1007640"/>
          </a:xfrm>
          <a:prstGeom prst="rect">
            <a:avLst/>
          </a:prstGeom>
        </p:spPr>
        <p:txBody>
          <a:bodyPr anchor="b" bIns="45000" lIns="90000" rIns="90000" tIns="45000"/>
          <a:p>
            <a:pPr>
              <a:lnSpc>
                <a:spcPct val="100000"/>
              </a:lnSpc>
            </a:pPr>
            <a:r>
              <a:rPr lang="fr-FR" sz="2800">
                <a:solidFill>
                  <a:srgbClr val="174d6d"/>
                </a:solidFill>
                <a:latin typeface="Georgia"/>
              </a:rPr>
              <a:t>Identification des mesures floues (2) </a:t>
            </a:r>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9"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Évaluation expérimentale</a:t>
            </a:r>
            <a:endParaRPr/>
          </a:p>
        </p:txBody>
      </p:sp>
      <p:sp>
        <p:nvSpPr>
          <p:cNvPr id="290" name="TextShape 2"/>
          <p:cNvSpPr txBox="1"/>
          <p:nvPr/>
        </p:nvSpPr>
        <p:spPr>
          <a:xfrm>
            <a:off x="301680" y="1527120"/>
            <a:ext cx="8503560" cy="4571640"/>
          </a:xfrm>
          <a:prstGeom prst="rect">
            <a:avLst/>
          </a:prstGeom>
        </p:spPr>
        <p:txBody>
          <a:bodyPr bIns="45000" lIns="90000" rIns="90000" tIns="45000"/>
          <a:p>
            <a:pPr>
              <a:lnSpc>
                <a:spcPct val="100000"/>
              </a:lnSpc>
            </a:pPr>
            <a:r>
              <a:rPr lang="fr-FR" sz="2700">
                <a:solidFill>
                  <a:srgbClr val="00b050"/>
                </a:solidFill>
                <a:latin typeface="Georgia"/>
              </a:rPr>
              <a:t>Évaluation dans un cadre de RI sociale : </a:t>
            </a:r>
            <a:endParaRPr/>
          </a:p>
          <a:p>
            <a:pPr lvl="1">
              <a:lnSpc>
                <a:spcPct val="100000"/>
              </a:lnSpc>
              <a:buSzPct val="70000"/>
              <a:buFont charset="2" typeface="Wingdings"/>
              <a:buChar char=""/>
            </a:pPr>
            <a:r>
              <a:rPr lang="fr-FR" sz="2200">
                <a:solidFill>
                  <a:srgbClr val="323232"/>
                </a:solidFill>
                <a:latin typeface="Georgia"/>
              </a:rPr>
              <a:t>Contexte de recherche de </a:t>
            </a:r>
            <a:r>
              <a:rPr i="1" lang="fr-FR" sz="2200">
                <a:solidFill>
                  <a:srgbClr val="323232"/>
                </a:solidFill>
                <a:latin typeface="Georgia"/>
              </a:rPr>
              <a:t>tweets</a:t>
            </a:r>
            <a:r>
              <a:rPr lang="fr-FR" sz="2200">
                <a:solidFill>
                  <a:srgbClr val="323232"/>
                </a:solidFill>
                <a:latin typeface="Georgia"/>
              </a:rPr>
              <a:t> : trois dimensions de pertinence</a:t>
            </a:r>
            <a:endParaRPr/>
          </a:p>
          <a:p>
            <a:pPr>
              <a:lnSpc>
                <a:spcPct val="100000"/>
              </a:lnSpc>
            </a:pPr>
            <a:r>
              <a:rPr lang="fr-FR" sz="2700">
                <a:solidFill>
                  <a:srgbClr val="00b050"/>
                </a:solidFill>
                <a:latin typeface="Georgia"/>
              </a:rPr>
              <a:t>Objectifs : </a:t>
            </a:r>
            <a:endParaRPr/>
          </a:p>
          <a:p>
            <a:pPr lvl="1">
              <a:lnSpc>
                <a:spcPct val="100000"/>
              </a:lnSpc>
              <a:buSzPct val="70000"/>
              <a:buFont charset="2" typeface="Wingdings"/>
              <a:buChar char=""/>
            </a:pPr>
            <a:r>
              <a:rPr lang="fr-FR" sz="2200">
                <a:solidFill>
                  <a:srgbClr val="323232"/>
                </a:solidFill>
                <a:latin typeface="Georgia"/>
              </a:rPr>
              <a:t>Montrer les corrélations existantes entre les critères considérés par le biais de la mesure floue</a:t>
            </a:r>
            <a:endParaRPr/>
          </a:p>
          <a:p>
            <a:pPr lvl="1">
              <a:lnSpc>
                <a:spcPct val="100000"/>
              </a:lnSpc>
              <a:buSzPct val="70000"/>
              <a:buFont charset="2" typeface="Wingdings"/>
              <a:buChar char=""/>
            </a:pPr>
            <a:r>
              <a:rPr lang="fr-FR" sz="2200">
                <a:solidFill>
                  <a:srgbClr val="323232"/>
                </a:solidFill>
                <a:latin typeface="Georgia"/>
              </a:rPr>
              <a:t>Comparaison notre modèle d’agrégation </a:t>
            </a:r>
            <a:r>
              <a:rPr i="1" lang="fr-FR" sz="2200">
                <a:solidFill>
                  <a:srgbClr val="323232"/>
                </a:solidFill>
                <a:latin typeface="Georgia"/>
              </a:rPr>
              <a:t>vs.</a:t>
            </a:r>
            <a:r>
              <a:rPr lang="fr-FR" sz="2200">
                <a:solidFill>
                  <a:srgbClr val="323232"/>
                </a:solidFill>
                <a:latin typeface="Georgia"/>
              </a:rPr>
              <a:t> d’autres opérateurs d’agrégation standards : les moyennes arithmétiques (pondérées) et les mécanismes de combinaison linéaire.</a:t>
            </a:r>
            <a:endParaRPr/>
          </a:p>
          <a:p>
            <a:pPr>
              <a:lnSpc>
                <a:spcPct val="100000"/>
              </a:lnSpc>
            </a:pPr>
            <a:endParaRPr/>
          </a:p>
          <a:p>
            <a:pPr>
              <a:lnSpc>
                <a:spcPct val="100000"/>
              </a:lnSpc>
            </a:pPr>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1"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Évaluation expérimentale (2) </a:t>
            </a:r>
            <a:endParaRPr/>
          </a:p>
        </p:txBody>
      </p:sp>
      <p:sp>
        <p:nvSpPr>
          <p:cNvPr id="292" name="TextShape 2"/>
          <p:cNvSpPr txBox="1"/>
          <p:nvPr/>
        </p:nvSpPr>
        <p:spPr>
          <a:xfrm>
            <a:off x="301680" y="1556640"/>
            <a:ext cx="8503560" cy="4571640"/>
          </a:xfrm>
          <a:prstGeom prst="rect">
            <a:avLst/>
          </a:prstGeom>
        </p:spPr>
        <p:txBody>
          <a:bodyPr bIns="45000" lIns="90000" rIns="90000" tIns="45000"/>
          <a:p>
            <a:pPr>
              <a:lnSpc>
                <a:spcPct val="100000"/>
              </a:lnSpc>
            </a:pPr>
            <a:r>
              <a:rPr lang="fr-FR" sz="2700">
                <a:solidFill>
                  <a:srgbClr val="00b050"/>
                </a:solidFill>
                <a:latin typeface="Georgia"/>
              </a:rPr>
              <a:t>Base de test :  </a:t>
            </a:r>
            <a:endParaRPr/>
          </a:p>
          <a:p>
            <a:pPr lvl="1">
              <a:lnSpc>
                <a:spcPct val="100000"/>
              </a:lnSpc>
              <a:buSzPct val="70000"/>
              <a:buFont charset="2" typeface="Wingdings"/>
              <a:buChar char=""/>
            </a:pPr>
            <a:r>
              <a:rPr lang="fr-FR" sz="2200">
                <a:solidFill>
                  <a:srgbClr val="323232"/>
                </a:solidFill>
                <a:latin typeface="Georgia"/>
              </a:rPr>
              <a:t>Collection de test fournie par la tâche Microblog de TREC 2011. </a:t>
            </a:r>
            <a:endParaRPr/>
          </a:p>
          <a:p>
            <a:endParaRPr/>
          </a:p>
        </p:txBody>
      </p:sp>
      <p:graphicFrame>
        <p:nvGraphicFramePr>
          <p:cNvPr id="293" name="Table 3"/>
          <p:cNvGraphicFramePr/>
          <p:nvPr/>
        </p:nvGraphicFramePr>
        <p:xfrm>
          <a:off x="1043640" y="3069000"/>
          <a:ext cx="6912360" cy="2736000"/>
        </p:xfrm>
        <a:graphic>
          <a:graphicData uri="http://schemas.openxmlformats.org/drawingml/2006/table">
            <a:tbl>
              <a:tblPr/>
              <a:tblGrid>
                <a:gridCol w="3494160"/>
                <a:gridCol w="3418200"/>
              </a:tblGrid>
              <a:tr h="824760">
                <a:tc>
                  <a:txBody>
                    <a:bodyPr wrap="none"/>
                    <a:p>
                      <a:pPr>
                        <a:lnSpc>
                          <a:spcPct val="100000"/>
                        </a:lnSpc>
                      </a:pPr>
                      <a:r>
                        <a:rPr b="1" i="1" lang="fr-FR">
                          <a:solidFill>
                            <a:srgbClr val="ffffff"/>
                          </a:solidFill>
                          <a:latin typeface="Georgia"/>
                        </a:rPr>
                        <a:t>Nombre de tweets</a:t>
                      </a:r>
                      <a:endParaRPr/>
                    </a:p>
                  </a:txBody>
                  <a:tcPr/>
                </a:tc>
                <a:tc>
                  <a:txBody>
                    <a:bodyPr wrap="none"/>
                    <a:p>
                      <a:pPr>
                        <a:lnSpc>
                          <a:spcPct val="100000"/>
                        </a:lnSpc>
                      </a:pPr>
                      <a:r>
                        <a:rPr b="1" lang="fr-FR">
                          <a:solidFill>
                            <a:srgbClr val="ffffff"/>
                          </a:solidFill>
                          <a:latin typeface="Georgia"/>
                        </a:rPr>
                        <a:t>16, 141, 812</a:t>
                      </a:r>
                      <a:endParaRPr/>
                    </a:p>
                    <a:p>
                      <a:pPr>
                        <a:lnSpc>
                          <a:spcPct val="100000"/>
                        </a:lnSpc>
                      </a:pPr>
                      <a:endParaRPr/>
                    </a:p>
                  </a:txBody>
                  <a:tcPr/>
                </a:tc>
              </a:tr>
              <a:tr h="477720">
                <a:tc>
                  <a:txBody>
                    <a:bodyPr wrap="none"/>
                    <a:p>
                      <a:pPr>
                        <a:lnSpc>
                          <a:spcPct val="100000"/>
                        </a:lnSpc>
                      </a:pPr>
                      <a:r>
                        <a:rPr b="1" i="1" lang="fr-FR">
                          <a:solidFill>
                            <a:srgbClr val="000000"/>
                          </a:solidFill>
                          <a:latin typeface="Georgia"/>
                        </a:rPr>
                        <a:t>tweets nulls </a:t>
                      </a:r>
                      <a:endParaRPr/>
                    </a:p>
                  </a:txBody>
                  <a:tcPr/>
                </a:tc>
                <a:tc>
                  <a:txBody>
                    <a:bodyPr wrap="none"/>
                    <a:p>
                      <a:pPr>
                        <a:lnSpc>
                          <a:spcPct val="100000"/>
                        </a:lnSpc>
                      </a:pPr>
                      <a:r>
                        <a:rPr lang="fr-FR">
                          <a:solidFill>
                            <a:srgbClr val="000000"/>
                          </a:solidFill>
                          <a:latin typeface="Georgia"/>
                        </a:rPr>
                        <a:t>1, 204, 053 </a:t>
                      </a:r>
                      <a:endParaRPr/>
                    </a:p>
                  </a:txBody>
                  <a:tcPr/>
                </a:tc>
              </a:tr>
              <a:tr h="477720">
                <a:tc>
                  <a:txBody>
                    <a:bodyPr wrap="none"/>
                    <a:p>
                      <a:pPr>
                        <a:lnSpc>
                          <a:spcPct val="100000"/>
                        </a:lnSpc>
                      </a:pPr>
                      <a:r>
                        <a:rPr b="1" i="1" lang="fr-FR">
                          <a:solidFill>
                            <a:srgbClr val="000000"/>
                          </a:solidFill>
                          <a:latin typeface="Georgia"/>
                        </a:rPr>
                        <a:t>Termes uniques</a:t>
                      </a:r>
                      <a:endParaRPr/>
                    </a:p>
                  </a:txBody>
                  <a:tcPr/>
                </a:tc>
                <a:tc>
                  <a:txBody>
                    <a:bodyPr wrap="none"/>
                    <a:p>
                      <a:pPr>
                        <a:lnSpc>
                          <a:spcPct val="100000"/>
                        </a:lnSpc>
                      </a:pPr>
                      <a:r>
                        <a:rPr lang="fr-FR">
                          <a:solidFill>
                            <a:srgbClr val="000000"/>
                          </a:solidFill>
                          <a:latin typeface="Georgia"/>
                        </a:rPr>
                        <a:t>7, 781, 775 </a:t>
                      </a:r>
                      <a:endParaRPr/>
                    </a:p>
                  </a:txBody>
                  <a:tcPr/>
                </a:tc>
              </a:tr>
              <a:tr h="477720">
                <a:tc>
                  <a:txBody>
                    <a:bodyPr wrap="none"/>
                    <a:p>
                      <a:pPr>
                        <a:lnSpc>
                          <a:spcPct val="100000"/>
                        </a:lnSpc>
                      </a:pPr>
                      <a:r>
                        <a:rPr b="1" i="1" lang="fr-FR">
                          <a:solidFill>
                            <a:srgbClr val="000000"/>
                          </a:solidFill>
                          <a:latin typeface="Georgia"/>
                        </a:rPr>
                        <a:t>Nombre de Twitters</a:t>
                      </a:r>
                      <a:endParaRPr/>
                    </a:p>
                  </a:txBody>
                  <a:tcPr/>
                </a:tc>
                <a:tc>
                  <a:txBody>
                    <a:bodyPr wrap="none"/>
                    <a:p>
                      <a:pPr>
                        <a:lnSpc>
                          <a:spcPct val="100000"/>
                        </a:lnSpc>
                      </a:pPr>
                      <a:r>
                        <a:rPr lang="fr-FR">
                          <a:solidFill>
                            <a:srgbClr val="000000"/>
                          </a:solidFill>
                          <a:latin typeface="Georgia"/>
                        </a:rPr>
                        <a:t>5, 356, 432 </a:t>
                      </a:r>
                      <a:endParaRPr/>
                    </a:p>
                  </a:txBody>
                  <a:tcPr/>
                </a:tc>
              </a:tr>
              <a:tr h="478080">
                <a:tc>
                  <a:txBody>
                    <a:bodyPr wrap="none"/>
                    <a:p>
                      <a:pPr>
                        <a:lnSpc>
                          <a:spcPct val="100000"/>
                        </a:lnSpc>
                      </a:pPr>
                      <a:r>
                        <a:rPr b="1" i="1" lang="fr-FR">
                          <a:solidFill>
                            <a:srgbClr val="000000"/>
                          </a:solidFill>
                          <a:latin typeface="Georgia"/>
                        </a:rPr>
                        <a:t>Requêtes</a:t>
                      </a:r>
                      <a:endParaRPr/>
                    </a:p>
                  </a:txBody>
                  <a:tcPr/>
                </a:tc>
                <a:tc>
                  <a:txBody>
                    <a:bodyPr wrap="none"/>
                    <a:p>
                      <a:pPr>
                        <a:lnSpc>
                          <a:spcPct val="100000"/>
                        </a:lnSpc>
                      </a:pPr>
                      <a:r>
                        <a:rPr lang="fr-FR">
                          <a:solidFill>
                            <a:srgbClr val="000000"/>
                          </a:solidFill>
                          <a:latin typeface="Georgia"/>
                        </a:rPr>
                        <a:t> </a:t>
                      </a:r>
                      <a:r>
                        <a:rPr lang="fr-FR">
                          <a:solidFill>
                            <a:srgbClr val="000000"/>
                          </a:solidFill>
                          <a:latin typeface="Georgia"/>
                        </a:rPr>
                        <a:t>49</a:t>
                      </a:r>
                      <a:endParaRPr/>
                    </a:p>
                  </a:txBody>
                  <a:tcPr/>
                </a:tc>
              </a:tr>
            </a:tbl>
          </a:graphicData>
        </a:graphic>
      </p:graphicFrame>
    </p:spTree>
  </p:cSld>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4"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Évaluation expérimentale (3) </a:t>
            </a:r>
            <a:endParaRPr/>
          </a:p>
        </p:txBody>
      </p:sp>
      <p:sp>
        <p:nvSpPr>
          <p:cNvPr id="295" name="TextShape 2"/>
          <p:cNvSpPr txBox="1"/>
          <p:nvPr/>
        </p:nvSpPr>
        <p:spPr>
          <a:xfrm>
            <a:off x="301680" y="1527120"/>
            <a:ext cx="8503560" cy="4571640"/>
          </a:xfrm>
          <a:prstGeom prst="rect">
            <a:avLst/>
          </a:prstGeom>
        </p:spPr>
        <p:txBody>
          <a:bodyPr bIns="45000" lIns="90000" rIns="90000" tIns="45000"/>
          <a:p>
            <a:pPr>
              <a:lnSpc>
                <a:spcPct val="100000"/>
              </a:lnSpc>
            </a:pPr>
            <a:r>
              <a:rPr lang="fr-FR" sz="2700">
                <a:solidFill>
                  <a:srgbClr val="00b050"/>
                </a:solidFill>
                <a:latin typeface="Georgia"/>
              </a:rPr>
              <a:t>Baselines : </a:t>
            </a:r>
            <a:endParaRPr/>
          </a:p>
          <a:p>
            <a:pPr lvl="1">
              <a:lnSpc>
                <a:spcPct val="100000"/>
              </a:lnSpc>
              <a:buSzPct val="70000"/>
              <a:buFont charset="2" typeface="Wingdings"/>
              <a:buChar char=""/>
            </a:pPr>
            <a:r>
              <a:rPr lang="fr-FR" sz="2200">
                <a:solidFill>
                  <a:srgbClr val="323232"/>
                </a:solidFill>
                <a:latin typeface="Georgia"/>
              </a:rPr>
              <a:t>Somme arithmétique </a:t>
            </a:r>
            <a:endParaRPr/>
          </a:p>
          <a:p>
            <a:pPr lvl="1">
              <a:lnSpc>
                <a:spcPct val="100000"/>
              </a:lnSpc>
              <a:buSzPct val="70000"/>
              <a:buFont charset="2" typeface="Wingdings"/>
              <a:buChar char=""/>
            </a:pPr>
            <a:r>
              <a:rPr lang="fr-FR" sz="2200">
                <a:solidFill>
                  <a:srgbClr val="323232"/>
                </a:solidFill>
                <a:latin typeface="Georgia"/>
              </a:rPr>
              <a:t>Somme arithmétique pondérée </a:t>
            </a:r>
            <a:endParaRPr/>
          </a:p>
          <a:p>
            <a:pPr lvl="1">
              <a:lnSpc>
                <a:spcPct val="100000"/>
              </a:lnSpc>
              <a:buSzPct val="70000"/>
              <a:buFont charset="2" typeface="Wingdings"/>
              <a:buChar char=""/>
            </a:pPr>
            <a:r>
              <a:rPr lang="fr-FR" sz="2200">
                <a:solidFill>
                  <a:srgbClr val="323232"/>
                </a:solidFill>
                <a:latin typeface="Georgia"/>
              </a:rPr>
              <a:t>Mécanisme de combinaison linéaire </a:t>
            </a:r>
            <a:endParaRPr/>
          </a:p>
          <a:p>
            <a:pPr>
              <a:lnSpc>
                <a:spcPct val="100000"/>
              </a:lnSpc>
            </a:pPr>
            <a:r>
              <a:rPr lang="fr-FR" sz="2700">
                <a:solidFill>
                  <a:srgbClr val="00b050"/>
                </a:solidFill>
                <a:latin typeface="Georgia"/>
              </a:rPr>
              <a:t>Métrique d’évaluation :</a:t>
            </a:r>
            <a:r>
              <a:rPr lang="fr-FR" sz="2700">
                <a:solidFill>
                  <a:srgbClr val="000000"/>
                </a:solidFill>
                <a:latin typeface="Georgia"/>
              </a:rPr>
              <a:t>  </a:t>
            </a:r>
            <a:r>
              <a:rPr lang="fr-FR" sz="2200">
                <a:solidFill>
                  <a:srgbClr val="000000"/>
                </a:solidFill>
                <a:latin typeface="Georgia"/>
              </a:rPr>
              <a:t>mesures officielles de la tâche Microblog de TREC 2011</a:t>
            </a:r>
            <a:endParaRPr/>
          </a:p>
          <a:p>
            <a:pPr lvl="1">
              <a:lnSpc>
                <a:spcPct val="100000"/>
              </a:lnSpc>
              <a:buSzPct val="70000"/>
              <a:buFont charset="2" typeface="Wingdings"/>
              <a:buChar char=""/>
            </a:pPr>
            <a:r>
              <a:rPr lang="fr-FR" sz="2200">
                <a:solidFill>
                  <a:srgbClr val="323232"/>
                </a:solidFill>
                <a:latin typeface="Georgia"/>
              </a:rPr>
              <a:t>P@30</a:t>
            </a:r>
            <a:endParaRPr/>
          </a:p>
          <a:p>
            <a:pPr lvl="1">
              <a:lnSpc>
                <a:spcPct val="100000"/>
              </a:lnSpc>
              <a:buSzPct val="70000"/>
              <a:buFont charset="2" typeface="Wingdings"/>
              <a:buChar char=""/>
            </a:pPr>
            <a:r>
              <a:rPr lang="fr-FR" sz="2200">
                <a:solidFill>
                  <a:srgbClr val="323232"/>
                </a:solidFill>
                <a:latin typeface="Georgia"/>
              </a:rPr>
              <a:t>MAP </a:t>
            </a:r>
            <a:endParaRPr/>
          </a:p>
          <a:p>
            <a:pPr>
              <a:lnSpc>
                <a:spcPct val="100000"/>
              </a:lnSpc>
            </a:pPr>
            <a:r>
              <a:rPr lang="fr-FR" sz="2700">
                <a:solidFill>
                  <a:srgbClr val="00b050"/>
                </a:solidFill>
                <a:latin typeface="Georgia"/>
              </a:rPr>
              <a:t>Dimensions de pertinence : </a:t>
            </a:r>
            <a:endParaRPr/>
          </a:p>
          <a:p>
            <a:pPr lvl="1">
              <a:lnSpc>
                <a:spcPct val="100000"/>
              </a:lnSpc>
              <a:buSzPct val="70000"/>
              <a:buFont charset="2" typeface="Wingdings"/>
              <a:buChar char=""/>
            </a:pPr>
            <a:r>
              <a:rPr lang="fr-FR" sz="2200">
                <a:solidFill>
                  <a:srgbClr val="323232"/>
                </a:solidFill>
                <a:latin typeface="Georgia"/>
              </a:rPr>
              <a:t>Thématique de recherche (topicalité)</a:t>
            </a:r>
            <a:endParaRPr/>
          </a:p>
          <a:p>
            <a:pPr lvl="1">
              <a:lnSpc>
                <a:spcPct val="100000"/>
              </a:lnSpc>
              <a:buSzPct val="70000"/>
              <a:buFont charset="2" typeface="Wingdings"/>
              <a:buChar char=""/>
            </a:pPr>
            <a:r>
              <a:rPr lang="fr-FR" sz="2200">
                <a:solidFill>
                  <a:srgbClr val="323232"/>
                </a:solidFill>
                <a:latin typeface="Georgia"/>
              </a:rPr>
              <a:t>Autorité </a:t>
            </a:r>
            <a:endParaRPr/>
          </a:p>
          <a:p>
            <a:pPr lvl="1">
              <a:lnSpc>
                <a:spcPct val="100000"/>
              </a:lnSpc>
              <a:buSzPct val="70000"/>
              <a:buFont charset="2" typeface="Wingdings"/>
              <a:buChar char=""/>
            </a:pPr>
            <a:r>
              <a:rPr lang="fr-FR" sz="2200">
                <a:solidFill>
                  <a:srgbClr val="323232"/>
                </a:solidFill>
                <a:latin typeface="Georgia"/>
              </a:rPr>
              <a:t>Fraîcheur de l’information</a:t>
            </a:r>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6" name="TextShape 1"/>
          <p:cNvSpPr txBox="1"/>
          <p:nvPr/>
        </p:nvSpPr>
        <p:spPr>
          <a:xfrm>
            <a:off x="301680" y="260640"/>
            <a:ext cx="8534160" cy="863640"/>
          </a:xfrm>
          <a:prstGeom prst="rect">
            <a:avLst/>
          </a:prstGeom>
        </p:spPr>
        <p:txBody>
          <a:bodyPr anchor="b" bIns="45000" lIns="90000" rIns="90000" tIns="45000"/>
          <a:p>
            <a:pPr algn="ctr">
              <a:lnSpc>
                <a:spcPct val="100000"/>
              </a:lnSpc>
            </a:pPr>
            <a:r>
              <a:rPr lang="fr-FR" sz="3300">
                <a:solidFill>
                  <a:srgbClr val="174d6d"/>
                </a:solidFill>
                <a:latin typeface="Georgia"/>
              </a:rPr>
              <a:t>Protocole d’évaluation </a:t>
            </a:r>
            <a:r>
              <a:rPr lang="fr-FR" sz="3300">
                <a:solidFill>
                  <a:srgbClr val="174d6d"/>
                </a:solidFill>
                <a:latin typeface="Georgia"/>
              </a:rPr>
              <a:t>
</a:t>
            </a:r>
            <a:r>
              <a:rPr lang="fr-FR" sz="3300">
                <a:solidFill>
                  <a:srgbClr val="174d6d"/>
                </a:solidFill>
                <a:latin typeface="Georgia"/>
              </a:rPr>
              <a:t>Identification des mesures floues </a:t>
            </a:r>
            <a:endParaRPr/>
          </a:p>
        </p:txBody>
      </p:sp>
      <p:sp>
        <p:nvSpPr>
          <p:cNvPr id="297" name="TextShape 2"/>
          <p:cNvSpPr txBox="1"/>
          <p:nvPr/>
        </p:nvSpPr>
        <p:spPr>
          <a:xfrm>
            <a:off x="301680" y="1527120"/>
            <a:ext cx="8503560" cy="4571640"/>
          </a:xfrm>
          <a:prstGeom prst="rect">
            <a:avLst/>
          </a:prstGeom>
        </p:spPr>
        <p:txBody>
          <a:bodyPr bIns="45000" lIns="90000" rIns="90000" tIns="45000"/>
          <a:p>
            <a:pPr>
              <a:lnSpc>
                <a:spcPct val="100000"/>
              </a:lnSpc>
            </a:pPr>
            <a:r>
              <a:rPr lang="fr-FR" sz="2700">
                <a:solidFill>
                  <a:srgbClr val="00b050"/>
                </a:solidFill>
                <a:latin typeface="Georgia"/>
              </a:rPr>
              <a:t>Apprentissage automatique  : </a:t>
            </a:r>
            <a:endParaRPr/>
          </a:p>
          <a:p>
            <a:pPr lvl="1">
              <a:lnSpc>
                <a:spcPct val="100000"/>
              </a:lnSpc>
              <a:buSzPct val="70000"/>
              <a:buFont charset="2" typeface="Wingdings"/>
              <a:buChar char=""/>
            </a:pPr>
            <a:r>
              <a:rPr lang="fr-FR" sz="2400">
                <a:solidFill>
                  <a:srgbClr val="323232"/>
                </a:solidFill>
                <a:latin typeface="Georgia"/>
              </a:rPr>
              <a:t>49 requêtes : 25 pour l’apprentissage et le reste pour le test. </a:t>
            </a:r>
            <a:endParaRPr/>
          </a:p>
          <a:p>
            <a:pPr lvl="1">
              <a:lnSpc>
                <a:spcPct val="100000"/>
              </a:lnSpc>
              <a:buSzPct val="70000"/>
              <a:buFont charset="2" typeface="Wingdings"/>
              <a:buChar char=""/>
            </a:pPr>
            <a:r>
              <a:rPr lang="fr-FR" sz="2400">
                <a:solidFill>
                  <a:srgbClr val="323232"/>
                </a:solidFill>
                <a:latin typeface="Georgia"/>
              </a:rPr>
              <a:t>Jugements de pertinence (</a:t>
            </a:r>
            <a:r>
              <a:rPr i="1" lang="fr-FR" sz="2400">
                <a:solidFill>
                  <a:srgbClr val="323232"/>
                </a:solidFill>
                <a:latin typeface="Georgia"/>
              </a:rPr>
              <a:t>Qrels</a:t>
            </a:r>
            <a:r>
              <a:rPr lang="fr-FR" sz="2400">
                <a:solidFill>
                  <a:srgbClr val="323232"/>
                </a:solidFill>
                <a:latin typeface="Georgia"/>
              </a:rPr>
              <a:t>) </a:t>
            </a:r>
            <a:endParaRPr/>
          </a:p>
          <a:p>
            <a:pPr lvl="1">
              <a:lnSpc>
                <a:spcPct val="100000"/>
              </a:lnSpc>
              <a:buSzPct val="70000"/>
              <a:buFont charset="2" typeface="Wingdings"/>
              <a:buChar char=""/>
            </a:pPr>
            <a:r>
              <a:rPr lang="fr-FR" sz="2400">
                <a:solidFill>
                  <a:srgbClr val="323232"/>
                </a:solidFill>
                <a:latin typeface="Georgia"/>
              </a:rPr>
              <a:t>Méthode des moindres carrées</a:t>
            </a:r>
            <a:endParaRPr/>
          </a:p>
          <a:p>
            <a:pPr lvl="1">
              <a:buSzPct val="70000"/>
              <a:buFont charset="2" typeface="Wingdings"/>
              <a:buChar char=""/>
            </a:pPr>
            <a:r>
              <a:rPr lang="fr-FR" sz="2400">
                <a:solidFill>
                  <a:srgbClr val="000000"/>
                </a:solidFill>
                <a:latin typeface="Georgia"/>
              </a:rPr>
              <a:t>19 combinaisons de capacités </a:t>
            </a:r>
            <a:endParaRPr/>
          </a:p>
          <a:p>
            <a:pPr lvl="1">
              <a:buSzPct val="70000"/>
              <a:buFont charset="2" typeface="Wingdings"/>
              <a:buChar char=""/>
            </a:pPr>
            <a:r>
              <a:rPr lang="fr-FR" sz="2400">
                <a:solidFill>
                  <a:srgbClr val="000000"/>
                </a:solidFill>
                <a:latin typeface="Georgia"/>
              </a:rPr>
              <a:t>Identification de la meilleure combinaison de capacité</a:t>
            </a:r>
            <a:endParaRPr/>
          </a:p>
          <a:p>
            <a:pPr lvl="1">
              <a:buSzPct val="70000"/>
              <a:buFont charset="2" typeface="Wingdings"/>
              <a:buChar char=""/>
            </a:pPr>
            <a:r>
              <a:rPr lang="fr-FR" sz="2400">
                <a:solidFill>
                  <a:srgbClr val="000000"/>
                </a:solidFill>
                <a:latin typeface="Georgia"/>
              </a:rPr>
              <a:t>Application de la méthode  des moindres carrés</a:t>
            </a:r>
            <a:endParaRPr/>
          </a:p>
          <a:p>
            <a:pPr>
              <a:lnSpc>
                <a:spcPct val="100000"/>
              </a:lnSpc>
            </a:pPr>
            <a:endParaRPr/>
          </a:p>
        </p:txBody>
      </p:sp>
    </p:spTree>
  </p:cSld>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8"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Évaluation des performances de recherche</a:t>
            </a:r>
            <a:endParaRPr/>
          </a:p>
        </p:txBody>
      </p:sp>
      <p:sp>
        <p:nvSpPr>
          <p:cNvPr id="299"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2700">
                <a:solidFill>
                  <a:srgbClr val="000000"/>
                </a:solidFill>
                <a:latin typeface="Georgia"/>
              </a:rPr>
              <a:t>Tableau des résultats : </a:t>
            </a: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p:txBody>
      </p:sp>
      <p:graphicFrame>
        <p:nvGraphicFramePr>
          <p:cNvPr id="300" name="Table 3"/>
          <p:cNvGraphicFramePr/>
          <p:nvPr/>
        </p:nvGraphicFramePr>
        <p:xfrm>
          <a:off x="467640" y="2421000"/>
          <a:ext cx="8352720" cy="2494080"/>
        </p:xfrm>
        <a:graphic>
          <a:graphicData uri="http://schemas.openxmlformats.org/drawingml/2006/table">
            <a:tbl>
              <a:tblPr/>
              <a:tblGrid>
                <a:gridCol w="1152000"/>
                <a:gridCol w="1224000"/>
                <a:gridCol w="1584000"/>
                <a:gridCol w="1080000"/>
                <a:gridCol w="1368000"/>
                <a:gridCol w="1944720"/>
              </a:tblGrid>
              <a:tr h="619560">
                <a:tc>
                  <a:txBody>
                    <a:bodyPr wrap="none"/>
                    <a:p>
                      <a:pPr algn="ctr">
                        <a:lnSpc>
                          <a:spcPct val="100000"/>
                        </a:lnSpc>
                      </a:pPr>
                      <a:r>
                        <a:rPr b="1" lang="fr-FR">
                          <a:solidFill>
                            <a:srgbClr val="ffffff"/>
                          </a:solidFill>
                          <a:latin typeface="Georgia"/>
                        </a:rPr>
                        <a:t>Mesure</a:t>
                      </a:r>
                      <a:endParaRPr/>
                    </a:p>
                  </a:txBody>
                  <a:tcPr/>
                </a:tc>
                <a:tc>
                  <a:txBody>
                    <a:bodyPr wrap="none"/>
                    <a:p>
                      <a:pPr algn="ctr">
                        <a:lnSpc>
                          <a:spcPct val="100000"/>
                        </a:lnSpc>
                      </a:pPr>
                      <a:r>
                        <a:rPr b="1" lang="fr-FR">
                          <a:solidFill>
                            <a:srgbClr val="ffffff"/>
                          </a:solidFill>
                          <a:latin typeface="Georgia"/>
                        </a:rPr>
                        <a:t>MA</a:t>
                      </a:r>
                      <a:endParaRPr/>
                    </a:p>
                  </a:txBody>
                  <a:tcPr/>
                </a:tc>
                <a:tc>
                  <a:txBody>
                    <a:bodyPr wrap="none"/>
                    <a:p>
                      <a:pPr algn="ctr">
                        <a:lnSpc>
                          <a:spcPct val="100000"/>
                        </a:lnSpc>
                      </a:pPr>
                      <a:r>
                        <a:rPr b="1" lang="fr-FR">
                          <a:solidFill>
                            <a:srgbClr val="ffffff"/>
                          </a:solidFill>
                          <a:latin typeface="Georgia"/>
                        </a:rPr>
                        <a:t>MAPond</a:t>
                      </a:r>
                      <a:endParaRPr/>
                    </a:p>
                  </a:txBody>
                  <a:tcPr/>
                </a:tc>
                <a:tc>
                  <a:txBody>
                    <a:bodyPr wrap="none"/>
                    <a:p>
                      <a:pPr algn="ctr">
                        <a:lnSpc>
                          <a:spcPct val="100000"/>
                        </a:lnSpc>
                      </a:pPr>
                      <a:r>
                        <a:rPr b="1" lang="fr-FR">
                          <a:solidFill>
                            <a:srgbClr val="ffffff"/>
                          </a:solidFill>
                          <a:latin typeface="Georgia"/>
                        </a:rPr>
                        <a:t>MCL</a:t>
                      </a:r>
                      <a:endParaRPr/>
                    </a:p>
                  </a:txBody>
                  <a:tcPr/>
                </a:tc>
                <a:tc>
                  <a:txBody>
                    <a:bodyPr wrap="none"/>
                    <a:p>
                      <a:pPr algn="ctr">
                        <a:lnSpc>
                          <a:spcPct val="100000"/>
                        </a:lnSpc>
                      </a:pPr>
                      <a:r>
                        <a:rPr b="1" lang="fr-FR">
                          <a:solidFill>
                            <a:srgbClr val="ffffff"/>
                          </a:solidFill>
                          <a:latin typeface="Georgia"/>
                        </a:rPr>
                        <a:t>Notre approche</a:t>
                      </a:r>
                      <a:endParaRPr/>
                    </a:p>
                  </a:txBody>
                  <a:tcPr/>
                </a:tc>
                <a:tc>
                  <a:txBody>
                    <a:bodyPr wrap="none"/>
                    <a:p>
                      <a:pPr algn="ctr">
                        <a:lnSpc>
                          <a:spcPct val="100000"/>
                        </a:lnSpc>
                      </a:pPr>
                      <a:r>
                        <a:rPr b="1" lang="fr-FR">
                          <a:solidFill>
                            <a:srgbClr val="ffffff"/>
                          </a:solidFill>
                          <a:latin typeface="Georgia"/>
                        </a:rPr>
                        <a:t>Améliorations</a:t>
                      </a:r>
                      <a:endParaRPr/>
                    </a:p>
                  </a:txBody>
                  <a:tcPr/>
                </a:tc>
              </a:tr>
              <a:tr h="374760">
                <a:tc>
                  <a:txBody>
                    <a:bodyPr wrap="none"/>
                    <a:p>
                      <a:pPr>
                        <a:lnSpc>
                          <a:spcPct val="100000"/>
                        </a:lnSpc>
                      </a:pPr>
                      <a:r>
                        <a:rPr lang="fr-FR">
                          <a:solidFill>
                            <a:srgbClr val="000000"/>
                          </a:solidFill>
                          <a:latin typeface="Georgia"/>
                        </a:rPr>
                        <a:t>P @5</a:t>
                      </a:r>
                      <a:endParaRPr/>
                    </a:p>
                  </a:txBody>
                  <a:tcPr/>
                </a:tc>
                <a:tc>
                  <a:txBody>
                    <a:bodyPr wrap="none"/>
                    <a:p>
                      <a:pPr>
                        <a:lnSpc>
                          <a:spcPct val="100000"/>
                        </a:lnSpc>
                      </a:pPr>
                      <a:r>
                        <a:rPr lang="fr-FR">
                          <a:solidFill>
                            <a:srgbClr val="000000"/>
                          </a:solidFill>
                          <a:latin typeface="Georgia"/>
                        </a:rPr>
                        <a:t>0.184</a:t>
                      </a:r>
                      <a:endParaRPr/>
                    </a:p>
                  </a:txBody>
                  <a:tcPr/>
                </a:tc>
                <a:tc>
                  <a:txBody>
                    <a:bodyPr wrap="none"/>
                    <a:p>
                      <a:pPr>
                        <a:lnSpc>
                          <a:spcPct val="100000"/>
                        </a:lnSpc>
                      </a:pPr>
                      <a:r>
                        <a:rPr lang="fr-FR">
                          <a:solidFill>
                            <a:srgbClr val="000000"/>
                          </a:solidFill>
                          <a:latin typeface="Georgia"/>
                        </a:rPr>
                        <a:t>0.184</a:t>
                      </a:r>
                      <a:endParaRPr/>
                    </a:p>
                  </a:txBody>
                  <a:tcPr/>
                </a:tc>
                <a:tc>
                  <a:txBody>
                    <a:bodyPr wrap="none"/>
                    <a:p>
                      <a:pPr>
                        <a:lnSpc>
                          <a:spcPct val="100000"/>
                        </a:lnSpc>
                      </a:pPr>
                      <a:r>
                        <a:rPr lang="fr-FR">
                          <a:solidFill>
                            <a:srgbClr val="000000"/>
                          </a:solidFill>
                          <a:latin typeface="Georgia"/>
                        </a:rPr>
                        <a:t>0.376</a:t>
                      </a:r>
                      <a:endParaRPr/>
                    </a:p>
                  </a:txBody>
                  <a:tcPr/>
                </a:tc>
                <a:tc>
                  <a:txBody>
                    <a:bodyPr wrap="none"/>
                    <a:p>
                      <a:pPr>
                        <a:lnSpc>
                          <a:spcPct val="100000"/>
                        </a:lnSpc>
                      </a:pPr>
                      <a:r>
                        <a:rPr lang="fr-FR">
                          <a:solidFill>
                            <a:srgbClr val="000000"/>
                          </a:solidFill>
                          <a:latin typeface="Georgia"/>
                        </a:rPr>
                        <a:t>0.512</a:t>
                      </a:r>
                      <a:endParaRPr/>
                    </a:p>
                  </a:txBody>
                  <a:tcPr/>
                </a:tc>
                <a:tc>
                  <a:txBody>
                    <a:bodyPr wrap="none"/>
                    <a:p>
                      <a:pPr>
                        <a:lnSpc>
                          <a:spcPct val="100000"/>
                        </a:lnSpc>
                      </a:pPr>
                      <a:r>
                        <a:rPr lang="fr-FR">
                          <a:solidFill>
                            <a:srgbClr val="000000"/>
                          </a:solidFill>
                          <a:latin typeface="Georgia"/>
                        </a:rPr>
                        <a:t>‡†⋆</a:t>
                      </a:r>
                      <a:endParaRPr/>
                    </a:p>
                  </a:txBody>
                  <a:tcPr/>
                </a:tc>
              </a:tr>
              <a:tr h="374760">
                <a:tc>
                  <a:txBody>
                    <a:bodyPr wrap="none"/>
                    <a:p>
                      <a:pPr>
                        <a:lnSpc>
                          <a:spcPct val="100000"/>
                        </a:lnSpc>
                      </a:pPr>
                      <a:r>
                        <a:rPr lang="fr-FR">
                          <a:solidFill>
                            <a:srgbClr val="000000"/>
                          </a:solidFill>
                          <a:latin typeface="Georgia"/>
                        </a:rPr>
                        <a:t>P @10</a:t>
                      </a:r>
                      <a:endParaRPr/>
                    </a:p>
                  </a:txBody>
                  <a:tcPr/>
                </a:tc>
                <a:tc>
                  <a:txBody>
                    <a:bodyPr wrap="none"/>
                    <a:p>
                      <a:pPr>
                        <a:lnSpc>
                          <a:spcPct val="100000"/>
                        </a:lnSpc>
                      </a:pPr>
                      <a:r>
                        <a:rPr lang="fr-FR">
                          <a:solidFill>
                            <a:srgbClr val="000000"/>
                          </a:solidFill>
                          <a:latin typeface="Georgia"/>
                        </a:rPr>
                        <a:t>0.18</a:t>
                      </a:r>
                      <a:endParaRPr/>
                    </a:p>
                  </a:txBody>
                  <a:tcPr/>
                </a:tc>
                <a:tc>
                  <a:txBody>
                    <a:bodyPr wrap="none"/>
                    <a:p>
                      <a:pPr>
                        <a:lnSpc>
                          <a:spcPct val="100000"/>
                        </a:lnSpc>
                      </a:pPr>
                      <a:r>
                        <a:rPr lang="fr-FR">
                          <a:solidFill>
                            <a:srgbClr val="000000"/>
                          </a:solidFill>
                          <a:latin typeface="Georgia"/>
                        </a:rPr>
                        <a:t>0.188</a:t>
                      </a:r>
                      <a:endParaRPr/>
                    </a:p>
                  </a:txBody>
                  <a:tcPr/>
                </a:tc>
                <a:tc>
                  <a:txBody>
                    <a:bodyPr wrap="none"/>
                    <a:p>
                      <a:pPr>
                        <a:lnSpc>
                          <a:spcPct val="100000"/>
                        </a:lnSpc>
                      </a:pPr>
                      <a:r>
                        <a:rPr lang="fr-FR">
                          <a:solidFill>
                            <a:srgbClr val="000000"/>
                          </a:solidFill>
                          <a:latin typeface="Georgia"/>
                        </a:rPr>
                        <a:t>0.38</a:t>
                      </a:r>
                      <a:endParaRPr/>
                    </a:p>
                  </a:txBody>
                  <a:tcPr/>
                </a:tc>
                <a:tc>
                  <a:txBody>
                    <a:bodyPr wrap="none"/>
                    <a:p>
                      <a:pPr>
                        <a:lnSpc>
                          <a:spcPct val="100000"/>
                        </a:lnSpc>
                      </a:pPr>
                      <a:r>
                        <a:rPr lang="fr-FR">
                          <a:solidFill>
                            <a:srgbClr val="000000"/>
                          </a:solidFill>
                          <a:latin typeface="Georgia"/>
                        </a:rPr>
                        <a:t>0.488</a:t>
                      </a:r>
                      <a:endParaRPr/>
                    </a:p>
                  </a:txBody>
                  <a:tcPr/>
                </a:tc>
                <a:tc>
                  <a:txBody>
                    <a:bodyPr wrap="none"/>
                    <a:p>
                      <a:pPr>
                        <a:lnSpc>
                          <a:spcPct val="100000"/>
                        </a:lnSpc>
                      </a:pPr>
                      <a:r>
                        <a:rPr lang="fr-FR">
                          <a:solidFill>
                            <a:srgbClr val="000000"/>
                          </a:solidFill>
                          <a:latin typeface="Georgia"/>
                        </a:rPr>
                        <a:t>‡†⋆</a:t>
                      </a:r>
                      <a:endParaRPr/>
                    </a:p>
                  </a:txBody>
                  <a:tcPr/>
                </a:tc>
              </a:tr>
              <a:tr h="374760">
                <a:tc>
                  <a:txBody>
                    <a:bodyPr wrap="none"/>
                    <a:p>
                      <a:pPr>
                        <a:lnSpc>
                          <a:spcPct val="100000"/>
                        </a:lnSpc>
                      </a:pPr>
                      <a:r>
                        <a:rPr lang="fr-FR">
                          <a:solidFill>
                            <a:srgbClr val="000000"/>
                          </a:solidFill>
                          <a:latin typeface="Georgia"/>
                        </a:rPr>
                        <a:t>P @30</a:t>
                      </a:r>
                      <a:endParaRPr/>
                    </a:p>
                  </a:txBody>
                  <a:tcPr/>
                </a:tc>
                <a:tc>
                  <a:txBody>
                    <a:bodyPr wrap="none"/>
                    <a:p>
                      <a:pPr>
                        <a:lnSpc>
                          <a:spcPct val="100000"/>
                        </a:lnSpc>
                      </a:pPr>
                      <a:r>
                        <a:rPr lang="fr-FR">
                          <a:solidFill>
                            <a:srgbClr val="000000"/>
                          </a:solidFill>
                          <a:latin typeface="Georgia"/>
                        </a:rPr>
                        <a:t>0.152</a:t>
                      </a:r>
                      <a:endParaRPr/>
                    </a:p>
                  </a:txBody>
                  <a:tcPr/>
                </a:tc>
                <a:tc>
                  <a:txBody>
                    <a:bodyPr wrap="none"/>
                    <a:p>
                      <a:pPr>
                        <a:lnSpc>
                          <a:spcPct val="100000"/>
                        </a:lnSpc>
                      </a:pPr>
                      <a:r>
                        <a:rPr lang="fr-FR">
                          <a:solidFill>
                            <a:srgbClr val="000000"/>
                          </a:solidFill>
                          <a:latin typeface="Georgia"/>
                        </a:rPr>
                        <a:t>0.16</a:t>
                      </a:r>
                      <a:endParaRPr/>
                    </a:p>
                  </a:txBody>
                  <a:tcPr/>
                </a:tc>
                <a:tc>
                  <a:txBody>
                    <a:bodyPr wrap="none"/>
                    <a:p>
                      <a:pPr>
                        <a:lnSpc>
                          <a:spcPct val="100000"/>
                        </a:lnSpc>
                      </a:pPr>
                      <a:r>
                        <a:rPr lang="fr-FR">
                          <a:solidFill>
                            <a:srgbClr val="000000"/>
                          </a:solidFill>
                          <a:latin typeface="Georgia"/>
                        </a:rPr>
                        <a:t>0.344</a:t>
                      </a:r>
                      <a:endParaRPr/>
                    </a:p>
                  </a:txBody>
                  <a:tcPr/>
                </a:tc>
                <a:tc>
                  <a:txBody>
                    <a:bodyPr wrap="none"/>
                    <a:p>
                      <a:pPr>
                        <a:lnSpc>
                          <a:spcPct val="100000"/>
                        </a:lnSpc>
                      </a:pPr>
                      <a:r>
                        <a:rPr lang="fr-FR">
                          <a:solidFill>
                            <a:srgbClr val="000000"/>
                          </a:solidFill>
                          <a:latin typeface="Georgia"/>
                        </a:rPr>
                        <a:t>0.4347</a:t>
                      </a:r>
                      <a:endParaRPr/>
                    </a:p>
                  </a:txBody>
                  <a:tcPr/>
                </a:tc>
                <a:tc>
                  <a:txBody>
                    <a:bodyPr wrap="none"/>
                    <a:p>
                      <a:pPr>
                        <a:lnSpc>
                          <a:spcPct val="100000"/>
                        </a:lnSpc>
                      </a:pPr>
                      <a:r>
                        <a:rPr lang="fr-FR">
                          <a:solidFill>
                            <a:srgbClr val="000000"/>
                          </a:solidFill>
                          <a:latin typeface="Georgia"/>
                        </a:rPr>
                        <a:t>‡†⋆ </a:t>
                      </a:r>
                      <a:r>
                        <a:rPr lang="fr-FR">
                          <a:solidFill>
                            <a:srgbClr val="000000"/>
                          </a:solidFill>
                          <a:latin typeface="Georgia"/>
                        </a:rPr>
                        <a:t>(26.36%)</a:t>
                      </a:r>
                      <a:endParaRPr/>
                    </a:p>
                  </a:txBody>
                  <a:tcPr/>
                </a:tc>
              </a:tr>
              <a:tr h="374760">
                <a:tc>
                  <a:txBody>
                    <a:bodyPr wrap="none"/>
                    <a:p>
                      <a:pPr>
                        <a:lnSpc>
                          <a:spcPct val="100000"/>
                        </a:lnSpc>
                      </a:pPr>
                      <a:r>
                        <a:rPr lang="fr-FR">
                          <a:solidFill>
                            <a:srgbClr val="000000"/>
                          </a:solidFill>
                          <a:latin typeface="Georgia"/>
                        </a:rPr>
                        <a:t>P @100</a:t>
                      </a:r>
                      <a:endParaRPr/>
                    </a:p>
                  </a:txBody>
                  <a:tcPr/>
                </a:tc>
                <a:tc>
                  <a:txBody>
                    <a:bodyPr wrap="none"/>
                    <a:p>
                      <a:pPr>
                        <a:lnSpc>
                          <a:spcPct val="100000"/>
                        </a:lnSpc>
                      </a:pPr>
                      <a:r>
                        <a:rPr lang="fr-FR">
                          <a:solidFill>
                            <a:srgbClr val="000000"/>
                          </a:solidFill>
                          <a:latin typeface="Georgia"/>
                        </a:rPr>
                        <a:t>0.124</a:t>
                      </a:r>
                      <a:endParaRPr/>
                    </a:p>
                  </a:txBody>
                  <a:tcPr/>
                </a:tc>
                <a:tc>
                  <a:txBody>
                    <a:bodyPr wrap="none"/>
                    <a:p>
                      <a:pPr>
                        <a:lnSpc>
                          <a:spcPct val="100000"/>
                        </a:lnSpc>
                      </a:pPr>
                      <a:r>
                        <a:rPr lang="fr-FR">
                          <a:solidFill>
                            <a:srgbClr val="000000"/>
                          </a:solidFill>
                          <a:latin typeface="Georgia"/>
                        </a:rPr>
                        <a:t>0.1308</a:t>
                      </a:r>
                      <a:endParaRPr/>
                    </a:p>
                  </a:txBody>
                  <a:tcPr/>
                </a:tc>
                <a:tc>
                  <a:txBody>
                    <a:bodyPr wrap="none"/>
                    <a:p>
                      <a:pPr>
                        <a:lnSpc>
                          <a:spcPct val="100000"/>
                        </a:lnSpc>
                      </a:pPr>
                      <a:r>
                        <a:rPr lang="fr-FR">
                          <a:solidFill>
                            <a:srgbClr val="000000"/>
                          </a:solidFill>
                          <a:latin typeface="Georgia"/>
                        </a:rPr>
                        <a:t>0.2244</a:t>
                      </a:r>
                      <a:endParaRPr/>
                    </a:p>
                  </a:txBody>
                  <a:tcPr/>
                </a:tc>
                <a:tc>
                  <a:txBody>
                    <a:bodyPr wrap="none"/>
                    <a:p>
                      <a:pPr>
                        <a:lnSpc>
                          <a:spcPct val="100000"/>
                        </a:lnSpc>
                      </a:pPr>
                      <a:r>
                        <a:rPr lang="fr-FR">
                          <a:solidFill>
                            <a:srgbClr val="000000"/>
                          </a:solidFill>
                          <a:latin typeface="Georgia"/>
                        </a:rPr>
                        <a:t>0.2932</a:t>
                      </a:r>
                      <a:endParaRPr/>
                    </a:p>
                  </a:txBody>
                  <a:tcPr/>
                </a:tc>
                <a:tc>
                  <a:txBody>
                    <a:bodyPr wrap="none"/>
                    <a:p>
                      <a:pPr>
                        <a:lnSpc>
                          <a:spcPct val="100000"/>
                        </a:lnSpc>
                      </a:pPr>
                      <a:r>
                        <a:rPr lang="fr-FR">
                          <a:solidFill>
                            <a:srgbClr val="000000"/>
                          </a:solidFill>
                          <a:latin typeface="Georgia"/>
                        </a:rPr>
                        <a:t>‡†⋆</a:t>
                      </a:r>
                      <a:endParaRPr/>
                    </a:p>
                  </a:txBody>
                  <a:tcPr/>
                </a:tc>
              </a:tr>
              <a:tr h="375480">
                <a:tc>
                  <a:txBody>
                    <a:bodyPr wrap="none"/>
                    <a:p>
                      <a:pPr>
                        <a:lnSpc>
                          <a:spcPct val="100000"/>
                        </a:lnSpc>
                      </a:pPr>
                      <a:r>
                        <a:rPr lang="fr-FR">
                          <a:solidFill>
                            <a:srgbClr val="000000"/>
                          </a:solidFill>
                          <a:latin typeface="Georgia"/>
                        </a:rPr>
                        <a:t>MAP</a:t>
                      </a:r>
                      <a:endParaRPr/>
                    </a:p>
                  </a:txBody>
                  <a:tcPr/>
                </a:tc>
                <a:tc>
                  <a:txBody>
                    <a:bodyPr wrap="none"/>
                    <a:p>
                      <a:pPr>
                        <a:lnSpc>
                          <a:spcPct val="100000"/>
                        </a:lnSpc>
                      </a:pPr>
                      <a:r>
                        <a:rPr lang="fr-FR">
                          <a:solidFill>
                            <a:srgbClr val="000000"/>
                          </a:solidFill>
                          <a:latin typeface="Georgia"/>
                        </a:rPr>
                        <a:t>0.0973</a:t>
                      </a:r>
                      <a:endParaRPr/>
                    </a:p>
                  </a:txBody>
                  <a:tcPr/>
                </a:tc>
                <a:tc>
                  <a:txBody>
                    <a:bodyPr wrap="none"/>
                    <a:p>
                      <a:pPr>
                        <a:lnSpc>
                          <a:spcPct val="100000"/>
                        </a:lnSpc>
                      </a:pPr>
                      <a:r>
                        <a:rPr lang="fr-FR">
                          <a:solidFill>
                            <a:srgbClr val="000000"/>
                          </a:solidFill>
                          <a:latin typeface="Georgia"/>
                        </a:rPr>
                        <a:t>0.106</a:t>
                      </a:r>
                      <a:endParaRPr/>
                    </a:p>
                  </a:txBody>
                  <a:tcPr/>
                </a:tc>
                <a:tc>
                  <a:txBody>
                    <a:bodyPr wrap="none"/>
                    <a:p>
                      <a:pPr>
                        <a:lnSpc>
                          <a:spcPct val="100000"/>
                        </a:lnSpc>
                      </a:pPr>
                      <a:r>
                        <a:rPr lang="fr-FR">
                          <a:solidFill>
                            <a:srgbClr val="000000"/>
                          </a:solidFill>
                          <a:latin typeface="Georgia"/>
                        </a:rPr>
                        <a:t>0.2173</a:t>
                      </a:r>
                      <a:endParaRPr/>
                    </a:p>
                  </a:txBody>
                  <a:tcPr/>
                </a:tc>
                <a:tc>
                  <a:txBody>
                    <a:bodyPr wrap="none"/>
                    <a:p>
                      <a:pPr>
                        <a:lnSpc>
                          <a:spcPct val="100000"/>
                        </a:lnSpc>
                      </a:pPr>
                      <a:r>
                        <a:rPr lang="fr-FR">
                          <a:solidFill>
                            <a:srgbClr val="000000"/>
                          </a:solidFill>
                          <a:latin typeface="Georgia"/>
                        </a:rPr>
                        <a:t>0.2815</a:t>
                      </a:r>
                      <a:endParaRPr/>
                    </a:p>
                  </a:txBody>
                  <a:tcPr/>
                </a:tc>
                <a:tc>
                  <a:txBody>
                    <a:bodyPr wrap="none"/>
                    <a:p>
                      <a:pPr>
                        <a:lnSpc>
                          <a:spcPct val="100000"/>
                        </a:lnSpc>
                      </a:pPr>
                      <a:r>
                        <a:rPr lang="fr-FR">
                          <a:solidFill>
                            <a:srgbClr val="000000"/>
                          </a:solidFill>
                          <a:latin typeface="Georgia"/>
                        </a:rPr>
                        <a:t>‡†⋆</a:t>
                      </a:r>
                      <a:endParaRPr/>
                    </a:p>
                  </a:txBody>
                  <a:tcPr/>
                </a:tc>
              </a:tr>
            </a:tbl>
          </a:graphicData>
        </a:graphic>
      </p:graphicFrame>
    </p:spTree>
  </p:cSld>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1"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Évaluation expérimentale (4) </a:t>
            </a:r>
            <a:endParaRPr/>
          </a:p>
        </p:txBody>
      </p:sp>
      <p:sp>
        <p:nvSpPr>
          <p:cNvPr id="302"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2700">
                <a:solidFill>
                  <a:srgbClr val="00b050"/>
                </a:solidFill>
                <a:latin typeface="Georgia"/>
              </a:rPr>
              <a:t>Pourquoi un cadre de RI social</a:t>
            </a:r>
            <a:r>
              <a:rPr i="1" lang="fr-FR" sz="2700">
                <a:solidFill>
                  <a:srgbClr val="00b050"/>
                </a:solidFill>
                <a:latin typeface="Georgia"/>
              </a:rPr>
              <a:t> (recherche de microblog sur twitter)?</a:t>
            </a:r>
            <a:endParaRPr/>
          </a:p>
          <a:p>
            <a:pPr lvl="1">
              <a:lnSpc>
                <a:spcPct val="100000"/>
              </a:lnSpc>
              <a:buSzPct val="70000"/>
              <a:buFont charset="2" typeface="Wingdings"/>
              <a:buChar char=""/>
            </a:pPr>
            <a:r>
              <a:rPr lang="fr-FR" sz="2200">
                <a:solidFill>
                  <a:srgbClr val="000000"/>
                </a:solidFill>
                <a:latin typeface="Georgia"/>
              </a:rPr>
              <a:t>Tâche de recherche dans laquelle les utilisateurs s’intéressent aux informations </a:t>
            </a:r>
            <a:r>
              <a:rPr i="1" lang="fr-FR" sz="2200">
                <a:solidFill>
                  <a:srgbClr val="7030a0"/>
                </a:solidFill>
                <a:latin typeface="Georgia"/>
              </a:rPr>
              <a:t>récentes et pertinentes!</a:t>
            </a:r>
            <a:endParaRPr/>
          </a:p>
          <a:p>
            <a:pPr lvl="1">
              <a:lnSpc>
                <a:spcPct val="100000"/>
              </a:lnSpc>
              <a:buSzPct val="70000"/>
              <a:buFont charset="2" typeface="Wingdings"/>
              <a:buChar char=""/>
            </a:pPr>
            <a:r>
              <a:rPr lang="fr-FR" sz="2200">
                <a:solidFill>
                  <a:srgbClr val="000000"/>
                </a:solidFill>
                <a:latin typeface="Georgia"/>
              </a:rPr>
              <a:t>Associer des capacités élevées à la combinaison du sous ensemble de critères </a:t>
            </a:r>
            <a:r>
              <a:rPr i="1" lang="fr-FR" sz="2200">
                <a:solidFill>
                  <a:srgbClr val="7030a0"/>
                </a:solidFill>
                <a:latin typeface="Georgia"/>
              </a:rPr>
              <a:t>{topicalité, fraîcheur des tweets} </a:t>
            </a:r>
            <a:r>
              <a:rPr lang="fr-FR" sz="2200">
                <a:solidFill>
                  <a:srgbClr val="000000"/>
                </a:solidFill>
                <a:latin typeface="Georgia"/>
              </a:rPr>
              <a:t>par rapport aux scores individuels de chacun d’entre eux. </a:t>
            </a:r>
            <a:endParaRPr/>
          </a:p>
          <a:p>
            <a:pPr>
              <a:lnSpc>
                <a:spcPct val="100000"/>
              </a:lnSpc>
            </a:pPr>
            <a:endParaRPr/>
          </a:p>
        </p:txBody>
      </p:sp>
    </p:spTree>
  </p:cSld>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3"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Conclusion</a:t>
            </a:r>
            <a:endParaRPr/>
          </a:p>
        </p:txBody>
      </p:sp>
      <p:sp>
        <p:nvSpPr>
          <p:cNvPr id="304"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2700">
                <a:solidFill>
                  <a:srgbClr val="000000"/>
                </a:solidFill>
                <a:latin typeface="Georgia"/>
              </a:rPr>
              <a:t>Nouvelle approche générale pour l’agrégation de pertinence multidimensionnelle </a:t>
            </a:r>
            <a:endParaRPr/>
          </a:p>
          <a:p>
            <a:pPr>
              <a:lnSpc>
                <a:spcPct val="100000"/>
              </a:lnSpc>
              <a:buSzPct val="85000"/>
              <a:buFont charset="2" typeface="Wingdings 2"/>
              <a:buChar char=""/>
            </a:pPr>
            <a:r>
              <a:rPr lang="fr-FR" sz="2700">
                <a:solidFill>
                  <a:srgbClr val="000000"/>
                </a:solidFill>
                <a:latin typeface="Georgia"/>
              </a:rPr>
              <a:t>Un opérateur d’agrégation multicritère flexible permettant de modéliser tout type de préférence entre les dimensions de pertinence </a:t>
            </a:r>
            <a:endParaRPr/>
          </a:p>
          <a:p>
            <a:pPr>
              <a:lnSpc>
                <a:spcPct val="100000"/>
              </a:lnSpc>
              <a:buSzPct val="85000"/>
              <a:buFont charset="2" typeface="Wingdings 2"/>
              <a:buChar char=""/>
            </a:pPr>
            <a:r>
              <a:rPr lang="fr-FR" sz="2700">
                <a:solidFill>
                  <a:srgbClr val="000000"/>
                </a:solidFill>
                <a:latin typeface="Georgia"/>
              </a:rPr>
              <a:t>Évaluation de l’approche dans une tâche de recherche de tweets et sur une collection de test fournie par la tâche Microblog de TREC 2011.</a:t>
            </a:r>
            <a:endParaRPr/>
          </a:p>
          <a:p>
            <a:pPr>
              <a:lnSpc>
                <a:spcPct val="100000"/>
              </a:lnSpc>
            </a:pPr>
            <a:endParaRPr/>
          </a:p>
        </p:txBody>
      </p:sp>
    </p:spTree>
  </p:cSld>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5"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Perspectives</a:t>
            </a:r>
            <a:endParaRPr/>
          </a:p>
        </p:txBody>
      </p:sp>
      <p:sp>
        <p:nvSpPr>
          <p:cNvPr id="306"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3200">
                <a:solidFill>
                  <a:srgbClr val="000000"/>
                </a:solidFill>
                <a:latin typeface="Georgia"/>
              </a:rPr>
              <a:t>Apprentissage dynamique des mesures floues</a:t>
            </a:r>
            <a:endParaRPr/>
          </a:p>
          <a:p>
            <a:pPr>
              <a:lnSpc>
                <a:spcPct val="100000"/>
              </a:lnSpc>
              <a:buSzPct val="85000"/>
              <a:buFont charset="2" typeface="Wingdings 2"/>
              <a:buChar char=""/>
            </a:pPr>
            <a:r>
              <a:rPr lang="fr-FR" sz="3200">
                <a:solidFill>
                  <a:srgbClr val="000000"/>
                </a:solidFill>
                <a:latin typeface="Georgia"/>
              </a:rPr>
              <a:t>Étude de l’efficacité de l’approche dans d’autres cadres d’agrégation et dans d’autres contextes de RI et avec des dimensions de pertinences différentes. </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7"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Introduction et motivation </a:t>
            </a:r>
            <a:endParaRPr/>
          </a:p>
        </p:txBody>
      </p:sp>
      <p:sp>
        <p:nvSpPr>
          <p:cNvPr id="208"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2700">
                <a:solidFill>
                  <a:srgbClr val="002060"/>
                </a:solidFill>
                <a:latin typeface="Georgia"/>
              </a:rPr>
              <a:t>Analyse multicritère : </a:t>
            </a:r>
            <a:r>
              <a:rPr lang="fr-FR" sz="2700">
                <a:solidFill>
                  <a:srgbClr val="000000"/>
                </a:solidFill>
                <a:latin typeface="Georgia"/>
              </a:rPr>
              <a:t>science vouée à l’éclaircissement de la compréhension d’un problème de décision et à sa résolution :</a:t>
            </a:r>
            <a:endParaRPr/>
          </a:p>
          <a:p>
            <a:pPr lvl="1">
              <a:lnSpc>
                <a:spcPct val="100000"/>
              </a:lnSpc>
              <a:buSzPct val="70000"/>
              <a:buFont typeface="Arial"/>
              <a:buChar char="•"/>
            </a:pPr>
            <a:r>
              <a:rPr lang="fr-FR" sz="2200">
                <a:solidFill>
                  <a:srgbClr val="323232"/>
                </a:solidFill>
                <a:latin typeface="Georgia"/>
              </a:rPr>
              <a:t> </a:t>
            </a:r>
            <a:r>
              <a:rPr lang="fr-FR" sz="2200">
                <a:solidFill>
                  <a:srgbClr val="323232"/>
                </a:solidFill>
                <a:latin typeface="Georgia"/>
              </a:rPr>
              <a:t>Choix social</a:t>
            </a:r>
            <a:endParaRPr/>
          </a:p>
          <a:p>
            <a:pPr lvl="1">
              <a:lnSpc>
                <a:spcPct val="100000"/>
              </a:lnSpc>
              <a:buSzPct val="70000"/>
              <a:buFont typeface="Arial"/>
              <a:buChar char="•"/>
            </a:pPr>
            <a:r>
              <a:rPr lang="fr-FR" sz="2200">
                <a:solidFill>
                  <a:srgbClr val="323232"/>
                </a:solidFill>
                <a:latin typeface="Georgia"/>
              </a:rPr>
              <a:t> </a:t>
            </a:r>
            <a:r>
              <a:rPr lang="fr-FR" sz="2200">
                <a:solidFill>
                  <a:srgbClr val="323232"/>
                </a:solidFill>
                <a:latin typeface="Georgia"/>
              </a:rPr>
              <a:t>Fusion de données </a:t>
            </a:r>
            <a:endParaRPr/>
          </a:p>
          <a:p>
            <a:pPr lvl="1">
              <a:lnSpc>
                <a:spcPct val="100000"/>
              </a:lnSpc>
              <a:buSzPct val="70000"/>
              <a:buFont typeface="Arial"/>
              <a:buChar char="•"/>
            </a:pPr>
            <a:r>
              <a:rPr lang="fr-FR" sz="2200">
                <a:solidFill>
                  <a:srgbClr val="323232"/>
                </a:solidFill>
                <a:latin typeface="Georgia"/>
              </a:rPr>
              <a:t> </a:t>
            </a:r>
            <a:r>
              <a:rPr lang="fr-FR" sz="2200">
                <a:solidFill>
                  <a:srgbClr val="323232"/>
                </a:solidFill>
                <a:latin typeface="Georgia"/>
              </a:rPr>
              <a:t>Prise de décision multicritères </a:t>
            </a:r>
            <a:endParaRPr/>
          </a:p>
          <a:p>
            <a:pPr>
              <a:lnSpc>
                <a:spcPct val="100000"/>
              </a:lnSpc>
            </a:pPr>
            <a:endParaRPr/>
          </a:p>
          <a:p>
            <a:pPr>
              <a:lnSpc>
                <a:spcPct val="100000"/>
              </a:lnSpc>
              <a:buSzPct val="85000"/>
              <a:buFont charset="2" typeface="Wingdings 2"/>
              <a:buChar char=""/>
            </a:pPr>
            <a:r>
              <a:rPr lang="fr-FR" sz="2700">
                <a:solidFill>
                  <a:srgbClr val="000000"/>
                </a:solidFill>
                <a:latin typeface="Georgia"/>
              </a:rPr>
              <a:t>Elle devient </a:t>
            </a:r>
            <a:r>
              <a:rPr lang="fr-FR" sz="2700">
                <a:solidFill>
                  <a:srgbClr val="002060"/>
                </a:solidFill>
                <a:latin typeface="Georgia"/>
              </a:rPr>
              <a:t>multicritère</a:t>
            </a:r>
            <a:r>
              <a:rPr lang="fr-FR" sz="2700">
                <a:solidFill>
                  <a:srgbClr val="000000"/>
                </a:solidFill>
                <a:latin typeface="Georgia"/>
              </a:rPr>
              <a:t> lorsque le problème comporte plusieurs objectifs </a:t>
            </a:r>
            <a:endParaRPr/>
          </a:p>
        </p:txBody>
      </p:sp>
    </p:spTree>
  </p:cSld>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7" name="TextShape 1"/>
          <p:cNvSpPr txBox="1"/>
          <p:nvPr/>
        </p:nvSpPr>
        <p:spPr>
          <a:xfrm>
            <a:off x="323640" y="1700640"/>
            <a:ext cx="8534160" cy="3096000"/>
          </a:xfrm>
          <a:prstGeom prst="rect">
            <a:avLst/>
          </a:prstGeom>
        </p:spPr>
        <p:txBody>
          <a:bodyPr anchor="b" bIns="45000" lIns="90000" rIns="90000" tIns="45000"/>
          <a:p>
            <a:pPr algn="ctr">
              <a:lnSpc>
                <a:spcPct val="100000"/>
              </a:lnSpc>
            </a:pPr>
            <a:r>
              <a:rPr lang="fr-FR" sz="3600">
                <a:solidFill>
                  <a:srgbClr val="00b050"/>
                </a:solidFill>
                <a:latin typeface="Georgia"/>
              </a:rPr>
              <a:t>Merci de votre attention</a:t>
            </a:r>
            <a:r>
              <a:rPr lang="fr-FR" sz="3600">
                <a:solidFill>
                  <a:srgbClr val="00b050"/>
                </a:solidFill>
                <a:latin typeface="Georgia"/>
              </a:rPr>
              <a:t>
</a:t>
            </a:r>
            <a:endParaRPr/>
          </a:p>
        </p:txBody>
      </p:sp>
      <p:sp>
        <p:nvSpPr>
          <p:cNvPr id="308" name="CustomShape 2"/>
          <p:cNvSpPr/>
          <p:nvPr/>
        </p:nvSpPr>
        <p:spPr>
          <a:xfrm>
            <a:off x="3348000" y="404640"/>
            <a:ext cx="2664000" cy="2808000"/>
          </a:xfrm>
          <a:prstGeom prst="rect">
            <a:avLst/>
          </a:prstGeom>
          <a:blipFill>
            <a:blip r:embed="rId1"/>
          </a:blipFill>
          <a:ln w="19080">
            <a:solidFill>
              <a:srgbClr val="ffffff"/>
            </a:solidFill>
            <a:round/>
          </a:ln>
        </p:spPr>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9"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Introduction et motivation (2)</a:t>
            </a:r>
            <a:endParaRPr/>
          </a:p>
        </p:txBody>
      </p:sp>
      <p:sp>
        <p:nvSpPr>
          <p:cNvPr id="210" name="TextShape 2"/>
          <p:cNvSpPr txBox="1"/>
          <p:nvPr/>
        </p:nvSpPr>
        <p:spPr>
          <a:xfrm>
            <a:off x="301680" y="1527120"/>
            <a:ext cx="8503560" cy="4853880"/>
          </a:xfrm>
          <a:prstGeom prst="rect">
            <a:avLst/>
          </a:prstGeom>
        </p:spPr>
        <p:txBody>
          <a:bodyPr bIns="45000" lIns="90000" rIns="90000" tIns="45000"/>
          <a:p>
            <a:pPr>
              <a:lnSpc>
                <a:spcPct val="100000"/>
              </a:lnSpc>
              <a:buSzPct val="85000"/>
              <a:buFont charset="2" typeface="Wingdings 2"/>
              <a:buChar char=""/>
            </a:pPr>
            <a:r>
              <a:rPr lang="fr-FR" sz="2700">
                <a:solidFill>
                  <a:srgbClr val="000000"/>
                </a:solidFill>
                <a:latin typeface="Georgia"/>
              </a:rPr>
              <a:t>Pour une tâche donnée, on dispose d’un ensemble d’alternatives qui devront être jugées selon un ensemble donnée de critères</a:t>
            </a:r>
            <a:endParaRPr/>
          </a:p>
          <a:p>
            <a:pPr lvl="1">
              <a:lnSpc>
                <a:spcPct val="100000"/>
              </a:lnSpc>
              <a:buSzPct val="70000"/>
              <a:buFont charset="2" typeface="Wingdings"/>
              <a:buChar char=""/>
            </a:pPr>
            <a:r>
              <a:rPr lang="fr-FR" sz="2200">
                <a:solidFill>
                  <a:srgbClr val="002060"/>
                </a:solidFill>
                <a:latin typeface="Georgia"/>
              </a:rPr>
              <a:t>Exemple</a:t>
            </a:r>
            <a:r>
              <a:rPr lang="fr-FR" sz="2200">
                <a:solidFill>
                  <a:srgbClr val="323232"/>
                </a:solidFill>
                <a:latin typeface="Georgia"/>
              </a:rPr>
              <a:t>  : </a:t>
            </a:r>
            <a:endParaRPr/>
          </a:p>
          <a:p>
            <a:pPr lvl="1">
              <a:buSzPct val="70000"/>
              <a:buFont charset="2" typeface="Wingdings"/>
              <a:buChar char=""/>
            </a:pPr>
            <a:r>
              <a:rPr lang="fr-FR" sz="2000">
                <a:solidFill>
                  <a:srgbClr val="000000"/>
                </a:solidFill>
                <a:latin typeface="Georgia"/>
              </a:rPr>
              <a:t>3 </a:t>
            </a:r>
            <a:r>
              <a:rPr i="1" lang="fr-FR" sz="2000">
                <a:solidFill>
                  <a:srgbClr val="000000"/>
                </a:solidFill>
                <a:latin typeface="Georgia"/>
              </a:rPr>
              <a:t>Smartphones</a:t>
            </a:r>
            <a:r>
              <a:rPr lang="fr-FR" sz="2000">
                <a:solidFill>
                  <a:srgbClr val="000000"/>
                </a:solidFill>
                <a:latin typeface="Georgia"/>
              </a:rPr>
              <a:t>, quels modèles choisir? </a:t>
            </a:r>
            <a:endParaRPr/>
          </a:p>
          <a:p>
            <a:pPr>
              <a:lnSpc>
                <a:spcPct val="100000"/>
              </a:lnSpc>
              <a:buSzPct val="85000"/>
              <a:buFont charset="2" typeface="Wingdings 2"/>
              <a:buChar char=""/>
            </a:pPr>
            <a:r>
              <a:rPr lang="fr-FR" sz="2700">
                <a:solidFill>
                  <a:srgbClr val="00b050"/>
                </a:solidFill>
                <a:latin typeface="Georgia"/>
              </a:rPr>
              <a:t>Analyse multicritère et RI </a:t>
            </a:r>
            <a:r>
              <a:rPr lang="fr-FR" sz="2700">
                <a:solidFill>
                  <a:srgbClr val="000000"/>
                </a:solidFill>
                <a:latin typeface="Georgia"/>
              </a:rPr>
              <a:t>: </a:t>
            </a:r>
            <a:endParaRPr/>
          </a:p>
          <a:p>
            <a:pPr lvl="1">
              <a:lnSpc>
                <a:spcPct val="100000"/>
              </a:lnSpc>
              <a:buSzPct val="70000"/>
              <a:buFont charset="2" typeface="Wingdings"/>
              <a:buChar char=""/>
            </a:pPr>
            <a:r>
              <a:rPr lang="fr-FR" sz="2200">
                <a:solidFill>
                  <a:srgbClr val="323232"/>
                </a:solidFill>
                <a:latin typeface="Georgia"/>
              </a:rPr>
              <a:t>Notion de pertinence multidimensionnelle (Borlund, 2003, Taylor et al., 2007, Saracevic, 2007)</a:t>
            </a:r>
            <a:endParaRPr/>
          </a:p>
          <a:p>
            <a:pPr lvl="1">
              <a:lnSpc>
                <a:spcPct val="100000"/>
              </a:lnSpc>
              <a:buSzPct val="70000"/>
              <a:buFont charset="2" typeface="Wingdings"/>
              <a:buChar char=""/>
            </a:pPr>
            <a:r>
              <a:rPr lang="fr-FR" sz="2200">
                <a:solidFill>
                  <a:srgbClr val="323232"/>
                </a:solidFill>
                <a:latin typeface="Georgia"/>
              </a:rPr>
              <a:t>Le besoin en information n’est plus représenté uniquement par les requêtes</a:t>
            </a:r>
            <a:endParaRPr/>
          </a:p>
          <a:p>
            <a:pPr lvl="1">
              <a:lnSpc>
                <a:spcPct val="100000"/>
              </a:lnSpc>
              <a:buSzPct val="70000"/>
              <a:buFont charset="2" typeface="Wingdings"/>
              <a:buChar char=""/>
            </a:pPr>
            <a:r>
              <a:rPr lang="fr-FR" sz="2200">
                <a:solidFill>
                  <a:srgbClr val="323232"/>
                </a:solidFill>
                <a:latin typeface="Georgia"/>
              </a:rPr>
              <a:t>Autres critères au-delà de la dimension thématique pouvant affecter la perception de pertinence des utilisateurs.</a:t>
            </a:r>
            <a:endParaRPr/>
          </a:p>
        </p:txBody>
      </p:sp>
    </p:spTree>
  </p:cSld>
  <p:timing>
    <p:tnLst>
      <p:par>
        <p:cTn dur="indefinite" id="3" nodeType="tmRoot" restart="never">
          <p:childTnLst>
            <p:seq>
              <p:cTn id="4" nodeType="mainSeq">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1"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Introduction et motivation (3)</a:t>
            </a:r>
            <a:endParaRPr/>
          </a:p>
        </p:txBody>
      </p:sp>
      <p:sp>
        <p:nvSpPr>
          <p:cNvPr id="212" name="TextShape 2"/>
          <p:cNvSpPr txBox="1"/>
          <p:nvPr/>
        </p:nvSpPr>
        <p:spPr>
          <a:xfrm>
            <a:off x="301680" y="1527120"/>
            <a:ext cx="8503560" cy="4853880"/>
          </a:xfrm>
          <a:prstGeom prst="rect">
            <a:avLst/>
          </a:prstGeom>
        </p:spPr>
        <p:txBody>
          <a:bodyPr bIns="45000" lIns="90000" rIns="90000" tIns="45000"/>
          <a:p>
            <a:pPr algn="just" lvl="1">
              <a:lnSpc>
                <a:spcPct val="100000"/>
              </a:lnSpc>
              <a:buSzPct val="70000"/>
              <a:buFont charset="2" typeface="Wingdings"/>
              <a:buChar char=""/>
            </a:pPr>
            <a:r>
              <a:rPr lang="fr-FR" sz="2800">
                <a:solidFill>
                  <a:srgbClr val="323232"/>
                </a:solidFill>
                <a:latin typeface="Georgia"/>
              </a:rPr>
              <a:t>Émergence d’une nouvelle direction de recherche dans le domaine de RI, donnant ainsi lieu à ce qu’on appelle la </a:t>
            </a:r>
            <a:r>
              <a:rPr lang="fr-FR" sz="2800">
                <a:solidFill>
                  <a:srgbClr val="00b050"/>
                </a:solidFill>
                <a:latin typeface="Georgia"/>
              </a:rPr>
              <a:t>RI contextuelle </a:t>
            </a:r>
            <a:r>
              <a:rPr lang="fr-FR" sz="2800">
                <a:solidFill>
                  <a:srgbClr val="323232"/>
                </a:solidFill>
                <a:latin typeface="Georgia"/>
              </a:rPr>
              <a:t>: </a:t>
            </a:r>
            <a:endParaRPr/>
          </a:p>
          <a:p>
            <a:pPr lvl="1">
              <a:buSzPct val="70000"/>
              <a:buFont charset="2" typeface="Wingdings"/>
              <a:buChar char=""/>
            </a:pPr>
            <a:r>
              <a:rPr lang="fr-FR" sz="2400">
                <a:solidFill>
                  <a:srgbClr val="000000"/>
                </a:solidFill>
                <a:latin typeface="Georgia"/>
              </a:rPr>
              <a:t> </a:t>
            </a:r>
            <a:r>
              <a:rPr lang="fr-FR" sz="2400">
                <a:solidFill>
                  <a:srgbClr val="000000"/>
                </a:solidFill>
                <a:latin typeface="Georgia"/>
              </a:rPr>
              <a:t>Combiner des sources d’évidence issues du </a:t>
            </a:r>
            <a:r>
              <a:rPr i="1" lang="fr-FR" sz="2400">
                <a:solidFill>
                  <a:srgbClr val="00b050"/>
                </a:solidFill>
                <a:latin typeface="Georgia"/>
              </a:rPr>
              <a:t>contexte</a:t>
            </a:r>
            <a:r>
              <a:rPr lang="fr-FR" sz="2400">
                <a:solidFill>
                  <a:srgbClr val="000000"/>
                </a:solidFill>
                <a:latin typeface="Georgia"/>
              </a:rPr>
              <a:t> de la requête, de l’utilisateur dans une même infrastructure afin de mieux caractériser le besoin en information des utilisateurs. </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3" name="CustomShape 1"/>
          <p:cNvSpPr/>
          <p:nvPr/>
        </p:nvSpPr>
        <p:spPr>
          <a:xfrm>
            <a:off x="4232880" y="4277160"/>
            <a:ext cx="1110960" cy="33120"/>
          </a:xfrm>
          <a:prstGeom prst="rect">
            <a:avLst/>
          </a:prstGeom>
          <a:ln w="19080">
            <a:solidFill>
              <a:srgbClr val="c06507"/>
            </a:solidFill>
            <a:round/>
          </a:ln>
        </p:spPr>
      </p:sp>
      <p:sp>
        <p:nvSpPr>
          <p:cNvPr id="214" name="CustomShape 2"/>
          <p:cNvSpPr/>
          <p:nvPr/>
        </p:nvSpPr>
        <p:spPr>
          <a:xfrm>
            <a:off x="4224600" y="3854880"/>
            <a:ext cx="1045440" cy="33120"/>
          </a:xfrm>
          <a:prstGeom prst="rect">
            <a:avLst/>
          </a:prstGeom>
          <a:ln w="19080">
            <a:solidFill>
              <a:srgbClr val="c06507"/>
            </a:solidFill>
            <a:round/>
          </a:ln>
        </p:spPr>
      </p:sp>
      <p:sp>
        <p:nvSpPr>
          <p:cNvPr id="215" name="CustomShape 3"/>
          <p:cNvSpPr/>
          <p:nvPr/>
        </p:nvSpPr>
        <p:spPr>
          <a:xfrm>
            <a:off x="4214160" y="3442680"/>
            <a:ext cx="1088640" cy="33120"/>
          </a:xfrm>
          <a:prstGeom prst="rect">
            <a:avLst/>
          </a:prstGeom>
          <a:ln w="19080">
            <a:solidFill>
              <a:srgbClr val="c06507"/>
            </a:solidFill>
            <a:round/>
          </a:ln>
        </p:spPr>
      </p:sp>
      <p:sp>
        <p:nvSpPr>
          <p:cNvPr id="216" name="CustomShape 4"/>
          <p:cNvSpPr/>
          <p:nvPr/>
        </p:nvSpPr>
        <p:spPr>
          <a:xfrm>
            <a:off x="3007080" y="3814920"/>
            <a:ext cx="943200" cy="33120"/>
          </a:xfrm>
          <a:prstGeom prst="rect">
            <a:avLst/>
          </a:prstGeom>
          <a:ln w="19080">
            <a:solidFill>
              <a:srgbClr val="c06507"/>
            </a:solidFill>
            <a:round/>
          </a:ln>
        </p:spPr>
      </p:sp>
      <p:sp>
        <p:nvSpPr>
          <p:cNvPr id="217" name="CustomShape 5"/>
          <p:cNvSpPr/>
          <p:nvPr/>
        </p:nvSpPr>
        <p:spPr>
          <a:xfrm>
            <a:off x="3024360" y="2771280"/>
            <a:ext cx="1881720" cy="2025360"/>
          </a:xfrm>
          <a:prstGeom prst="rect">
            <a:avLst/>
          </a:prstGeom>
          <a:blipFill>
            <a:blip r:embed="rId1"/>
          </a:blipFill>
          <a:ln w="19080">
            <a:solidFill>
              <a:srgbClr val="ffffff"/>
            </a:solidFill>
            <a:round/>
          </a:ln>
        </p:spPr>
      </p:sp>
      <p:sp>
        <p:nvSpPr>
          <p:cNvPr id="218" name="CustomShape 6"/>
          <p:cNvSpPr/>
          <p:nvPr/>
        </p:nvSpPr>
        <p:spPr>
          <a:xfrm>
            <a:off x="1091520" y="3317760"/>
            <a:ext cx="971640" cy="971640"/>
          </a:xfrm>
          <a:prstGeom prst="rect">
            <a:avLst/>
          </a:prstGeom>
          <a:solidFill>
            <a:srgbClr val="f07f09"/>
          </a:solidFill>
          <a:ln w="19080">
            <a:solidFill>
              <a:srgbClr val="ffffff"/>
            </a:solidFill>
            <a:round/>
          </a:ln>
        </p:spPr>
        <p:txBody>
          <a:bodyPr anchor="ctr" bIns="5760" lIns="5760" rIns="5760" tIns="5760"/>
          <a:p>
            <a:pPr algn="ctr">
              <a:lnSpc>
                <a:spcPct val="90000"/>
              </a:lnSpc>
            </a:pPr>
            <a:r>
              <a:rPr lang="fr-FR" sz="900">
                <a:solidFill>
                  <a:srgbClr val="ffffff"/>
                </a:solidFill>
                <a:latin typeface="Georgia"/>
              </a:rPr>
              <a:t>Critère thématique</a:t>
            </a:r>
            <a:endParaRPr/>
          </a:p>
        </p:txBody>
      </p:sp>
      <p:sp>
        <p:nvSpPr>
          <p:cNvPr id="219" name="CustomShape 7"/>
          <p:cNvSpPr/>
          <p:nvPr/>
        </p:nvSpPr>
        <p:spPr>
          <a:xfrm>
            <a:off x="5112720" y="2205000"/>
            <a:ext cx="971640" cy="971640"/>
          </a:xfrm>
          <a:prstGeom prst="rect">
            <a:avLst/>
          </a:prstGeom>
          <a:solidFill>
            <a:srgbClr val="f07f09"/>
          </a:solidFill>
          <a:ln w="19080">
            <a:solidFill>
              <a:srgbClr val="ffffff"/>
            </a:solidFill>
            <a:round/>
          </a:ln>
        </p:spPr>
        <p:txBody>
          <a:bodyPr anchor="ctr" bIns="5760" lIns="5760" rIns="5760" tIns="5760"/>
          <a:p>
            <a:pPr algn="ctr">
              <a:lnSpc>
                <a:spcPct val="90000"/>
              </a:lnSpc>
            </a:pPr>
            <a:r>
              <a:rPr lang="fr-FR" sz="900">
                <a:solidFill>
                  <a:srgbClr val="ffffff"/>
                </a:solidFill>
                <a:latin typeface="Georgia"/>
              </a:rPr>
              <a:t>autorité</a:t>
            </a:r>
            <a:endParaRPr/>
          </a:p>
        </p:txBody>
      </p:sp>
      <p:sp>
        <p:nvSpPr>
          <p:cNvPr id="220" name="CustomShape 8"/>
          <p:cNvSpPr/>
          <p:nvPr/>
        </p:nvSpPr>
        <p:spPr>
          <a:xfrm>
            <a:off x="6181920" y="2205000"/>
            <a:ext cx="1457640" cy="971640"/>
          </a:xfrm>
          <a:prstGeom prst="rect">
            <a:avLst/>
          </a:prstGeom>
        </p:spPr>
        <p:txBody>
          <a:bodyPr anchor="ctr" bIns="0" lIns="0" rIns="0" tIns="0"/>
          <a:p>
            <a:pPr lvl="1">
              <a:lnSpc>
                <a:spcPct val="90000"/>
              </a:lnSpc>
              <a:buFont typeface="StarSymbol"/>
              <a:buChar char=""/>
            </a:pPr>
            <a:r>
              <a:rPr lang="fr-FR" sz="1600">
                <a:solidFill>
                  <a:srgbClr val="000000"/>
                </a:solidFill>
                <a:latin typeface="Georgia"/>
              </a:rPr>
              <a:t>Utilisateurs potentiels </a:t>
            </a:r>
            <a:endParaRPr/>
          </a:p>
          <a:p>
            <a:pPr lvl="1">
              <a:lnSpc>
                <a:spcPct val="90000"/>
              </a:lnSpc>
              <a:buFont typeface="StarSymbol"/>
              <a:buChar char=""/>
            </a:pPr>
            <a:r>
              <a:rPr i="1" lang="fr-FR" sz="1600">
                <a:solidFill>
                  <a:srgbClr val="000000"/>
                </a:solidFill>
                <a:latin typeface="Georgia"/>
              </a:rPr>
              <a:t>Mentions</a:t>
            </a:r>
            <a:endParaRPr/>
          </a:p>
        </p:txBody>
      </p:sp>
      <p:sp>
        <p:nvSpPr>
          <p:cNvPr id="221" name="CustomShape 9"/>
          <p:cNvSpPr/>
          <p:nvPr/>
        </p:nvSpPr>
        <p:spPr>
          <a:xfrm>
            <a:off x="5256360" y="3574080"/>
            <a:ext cx="971640" cy="971640"/>
          </a:xfrm>
          <a:prstGeom prst="rect">
            <a:avLst/>
          </a:prstGeom>
          <a:solidFill>
            <a:srgbClr val="f07f09"/>
          </a:solidFill>
          <a:ln w="19080">
            <a:solidFill>
              <a:srgbClr val="ffffff"/>
            </a:solidFill>
            <a:round/>
          </a:ln>
        </p:spPr>
        <p:txBody>
          <a:bodyPr anchor="ctr" bIns="5760" lIns="5760" rIns="5760" tIns="5760"/>
          <a:p>
            <a:pPr algn="ctr">
              <a:lnSpc>
                <a:spcPct val="90000"/>
              </a:lnSpc>
            </a:pPr>
            <a:r>
              <a:rPr lang="fr-FR" sz="900">
                <a:solidFill>
                  <a:srgbClr val="ffffff"/>
                </a:solidFill>
                <a:latin typeface="Georgia"/>
              </a:rPr>
              <a:t>Dispositif physique</a:t>
            </a:r>
            <a:endParaRPr/>
          </a:p>
        </p:txBody>
      </p:sp>
      <p:sp>
        <p:nvSpPr>
          <p:cNvPr id="222" name="CustomShape 10"/>
          <p:cNvSpPr/>
          <p:nvPr/>
        </p:nvSpPr>
        <p:spPr>
          <a:xfrm>
            <a:off x="6325560" y="3574080"/>
            <a:ext cx="1457640" cy="971640"/>
          </a:xfrm>
          <a:prstGeom prst="rect">
            <a:avLst/>
          </a:prstGeom>
        </p:spPr>
        <p:txBody>
          <a:bodyPr anchor="ctr" bIns="0" lIns="0" rIns="0" tIns="0"/>
          <a:p>
            <a:pPr lvl="1">
              <a:lnSpc>
                <a:spcPct val="90000"/>
              </a:lnSpc>
              <a:buFont typeface="StarSymbol"/>
              <a:buChar char=""/>
            </a:pPr>
            <a:r>
              <a:rPr i="1" lang="fr-FR" sz="1600">
                <a:solidFill>
                  <a:srgbClr val="000000"/>
                </a:solidFill>
                <a:latin typeface="Georgia"/>
              </a:rPr>
              <a:t>PDA</a:t>
            </a:r>
            <a:endParaRPr/>
          </a:p>
          <a:p>
            <a:pPr lvl="1">
              <a:lnSpc>
                <a:spcPct val="90000"/>
              </a:lnSpc>
              <a:buFont typeface="StarSymbol"/>
              <a:buChar char=""/>
            </a:pPr>
            <a:r>
              <a:rPr i="1" lang="fr-FR" sz="1600">
                <a:solidFill>
                  <a:srgbClr val="000000"/>
                </a:solidFill>
                <a:latin typeface="Georgia"/>
              </a:rPr>
              <a:t>Smartphones</a:t>
            </a:r>
            <a:endParaRPr/>
          </a:p>
          <a:p>
            <a:pPr lvl="1">
              <a:lnSpc>
                <a:spcPct val="90000"/>
              </a:lnSpc>
              <a:buFont typeface="StarSymbol"/>
              <a:buChar char=""/>
            </a:pPr>
            <a:r>
              <a:rPr lang="fr-FR" sz="1600">
                <a:solidFill>
                  <a:srgbClr val="000000"/>
                </a:solidFill>
                <a:latin typeface="Georgia"/>
              </a:rPr>
              <a:t>PC</a:t>
            </a:r>
            <a:endParaRPr/>
          </a:p>
        </p:txBody>
      </p:sp>
      <p:sp>
        <p:nvSpPr>
          <p:cNvPr id="223" name="CustomShape 11"/>
          <p:cNvSpPr/>
          <p:nvPr/>
        </p:nvSpPr>
        <p:spPr>
          <a:xfrm>
            <a:off x="4967640" y="4799160"/>
            <a:ext cx="1041480" cy="1041480"/>
          </a:xfrm>
          <a:prstGeom prst="rect">
            <a:avLst/>
          </a:prstGeom>
          <a:solidFill>
            <a:srgbClr val="f07f09"/>
          </a:solidFill>
          <a:ln w="19080">
            <a:solidFill>
              <a:srgbClr val="ffffff"/>
            </a:solidFill>
            <a:round/>
          </a:ln>
        </p:spPr>
        <p:txBody>
          <a:bodyPr anchor="ctr" bIns="5760" lIns="5760" rIns="5760" tIns="5760"/>
          <a:p>
            <a:pPr algn="ctr">
              <a:lnSpc>
                <a:spcPct val="90000"/>
              </a:lnSpc>
            </a:pPr>
            <a:r>
              <a:rPr lang="fr-FR" sz="900">
                <a:solidFill>
                  <a:srgbClr val="ffffff"/>
                </a:solidFill>
                <a:latin typeface="Georgia"/>
              </a:rPr>
              <a:t>Fraîcheur d’information</a:t>
            </a:r>
            <a:endParaRPr/>
          </a:p>
        </p:txBody>
      </p:sp>
      <p:sp>
        <p:nvSpPr>
          <p:cNvPr id="224" name="CustomShape 12"/>
          <p:cNvSpPr/>
          <p:nvPr/>
        </p:nvSpPr>
        <p:spPr>
          <a:xfrm>
            <a:off x="6113520" y="4799160"/>
            <a:ext cx="1562400" cy="1041480"/>
          </a:xfrm>
          <a:prstGeom prst="rect">
            <a:avLst/>
          </a:prstGeom>
        </p:spPr>
        <p:txBody>
          <a:bodyPr anchor="ctr" bIns="0" lIns="0" rIns="0" tIns="0"/>
          <a:p>
            <a:pPr lvl="1">
              <a:lnSpc>
                <a:spcPct val="90000"/>
              </a:lnSpc>
              <a:buFont typeface="StarSymbol"/>
              <a:buChar char=""/>
            </a:pPr>
            <a:r>
              <a:rPr lang="fr-FR" sz="1600">
                <a:solidFill>
                  <a:srgbClr val="000000"/>
                </a:solidFill>
                <a:latin typeface="Georgia"/>
              </a:rPr>
              <a:t>Date de publication des </a:t>
            </a:r>
            <a:r>
              <a:rPr i="1" lang="fr-FR" sz="1600">
                <a:solidFill>
                  <a:srgbClr val="000000"/>
                </a:solidFill>
                <a:latin typeface="Georgia"/>
              </a:rPr>
              <a:t>tweets</a:t>
            </a:r>
            <a:endParaRPr/>
          </a:p>
        </p:txBody>
      </p:sp>
      <p:sp>
        <p:nvSpPr>
          <p:cNvPr id="225" name="TextShape 13"/>
          <p:cNvSpPr txBox="1"/>
          <p:nvPr/>
        </p:nvSpPr>
        <p:spPr>
          <a:xfrm>
            <a:off x="301680" y="72000"/>
            <a:ext cx="8534160" cy="1052280"/>
          </a:xfrm>
          <a:prstGeom prst="rect">
            <a:avLst/>
          </a:prstGeom>
        </p:spPr>
        <p:txBody>
          <a:bodyPr anchor="b" bIns="45000" lIns="90000" rIns="90000" tIns="45000"/>
          <a:p>
            <a:pPr>
              <a:lnSpc>
                <a:spcPct val="100000"/>
              </a:lnSpc>
            </a:pPr>
            <a:r>
              <a:rPr lang="fr-FR" sz="3300">
                <a:solidFill>
                  <a:srgbClr val="174d6d"/>
                </a:solidFill>
                <a:latin typeface="Georgia"/>
              </a:rPr>
              <a:t>Contexte et pertinence multidimensionnelle (</a:t>
            </a:r>
            <a:r>
              <a:rPr i="1" lang="fr-FR" sz="3300">
                <a:solidFill>
                  <a:srgbClr val="174d6d"/>
                </a:solidFill>
                <a:latin typeface="Georgia"/>
              </a:rPr>
              <a:t>twitter</a:t>
            </a:r>
            <a:r>
              <a:rPr lang="fr-FR" sz="3300">
                <a:solidFill>
                  <a:srgbClr val="174d6d"/>
                </a:solidFill>
                <a:latin typeface="Georgia"/>
              </a:rPr>
              <a:t>) </a:t>
            </a:r>
            <a:endParaRPr/>
          </a:p>
        </p:txBody>
      </p:sp>
      <p:sp>
        <p:nvSpPr>
          <p:cNvPr id="226" name="CustomShape 14"/>
          <p:cNvSpPr/>
          <p:nvPr/>
        </p:nvSpPr>
        <p:spPr>
          <a:xfrm>
            <a:off x="-773094113280" y="-773094113280"/>
            <a:ext cx="773094112920" cy="773094112920"/>
          </a:xfrm>
          <a:prstGeom prst="rect">
            <a:avLst/>
          </a:prstGeom>
        </p:spPr>
      </p:sp>
      <p:sp>
        <p:nvSpPr>
          <p:cNvPr id="227" name="CustomShape 15"/>
          <p:cNvSpPr/>
          <p:nvPr/>
        </p:nvSpPr>
        <p:spPr>
          <a:xfrm>
            <a:off x="-773094113280" y="-773094113280"/>
            <a:ext cx="773094112920" cy="773094112920"/>
          </a:xfrm>
          <a:prstGeom prst="rect">
            <a:avLst/>
          </a:prstGeom>
        </p:spPr>
      </p:sp>
      <p:sp>
        <p:nvSpPr>
          <p:cNvPr id="228" name="CustomShape 16"/>
          <p:cNvSpPr/>
          <p:nvPr/>
        </p:nvSpPr>
        <p:spPr>
          <a:xfrm>
            <a:off x="-773094113280" y="-773094113280"/>
            <a:ext cx="773094112920" cy="-491400"/>
          </a:xfrm>
          <a:prstGeom prst="rect">
            <a:avLst/>
          </a:prstGeom>
        </p:spPr>
        <p:txBody>
          <a:bodyPr bIns="45000" lIns="90000" rIns="90000" tIns="45000"/>
          <a:p>
            <a:r>
              <a:rPr lang="fr-FR"/>
              <a:t>Critère thématique</a:t>
            </a:r>
            <a:endParaRPr/>
          </a:p>
        </p:txBody>
      </p:sp>
      <p:sp>
        <p:nvSpPr>
          <p:cNvPr id="229" name="CustomShape 17"/>
          <p:cNvSpPr/>
          <p:nvPr/>
        </p:nvSpPr>
        <p:spPr>
          <a:xfrm>
            <a:off x="-773094113280" y="-773094113280"/>
            <a:ext cx="773094112920" cy="-491400"/>
          </a:xfrm>
          <a:prstGeom prst="rect">
            <a:avLst/>
          </a:prstGeom>
        </p:spPr>
        <p:txBody>
          <a:bodyPr bIns="45000" lIns="90000" rIns="90000" tIns="45000"/>
          <a:p>
            <a:r>
              <a:rPr lang="fr-FR"/>
              <a:t>autorité</a:t>
            </a:r>
            <a:endParaRPr/>
          </a:p>
        </p:txBody>
      </p:sp>
      <p:sp>
        <p:nvSpPr>
          <p:cNvPr id="230" name="CustomShape 18"/>
          <p:cNvSpPr/>
          <p:nvPr/>
        </p:nvSpPr>
        <p:spPr>
          <a:xfrm>
            <a:off x="-773094113280" y="-773094113280"/>
            <a:ext cx="773094112920" cy="-491400"/>
          </a:xfrm>
          <a:prstGeom prst="rect">
            <a:avLst/>
          </a:prstGeom>
        </p:spPr>
        <p:txBody>
          <a:bodyPr bIns="45000" lIns="90000" rIns="90000" tIns="45000"/>
          <a:p>
            <a:r>
              <a:rPr lang="fr-FR"/>
              <a:t>Dispositif physique</a:t>
            </a:r>
            <a:endParaRPr/>
          </a:p>
        </p:txBody>
      </p:sp>
      <p:sp>
        <p:nvSpPr>
          <p:cNvPr id="231" name="CustomShape 19"/>
          <p:cNvSpPr/>
          <p:nvPr/>
        </p:nvSpPr>
        <p:spPr>
          <a:xfrm>
            <a:off x="-773094113280" y="-773094113280"/>
            <a:ext cx="773094112920" cy="-491400"/>
          </a:xfrm>
          <a:prstGeom prst="rect">
            <a:avLst/>
          </a:prstGeom>
        </p:spPr>
        <p:txBody>
          <a:bodyPr bIns="45000" lIns="90000" rIns="90000" tIns="45000"/>
          <a:p>
            <a:r>
              <a:rPr lang="fr-FR"/>
              <a:t>Fraîcheur d’information</a:t>
            </a:r>
            <a:endParaRPr/>
          </a:p>
        </p:txBody>
      </p:sp>
      <p:sp>
        <p:nvSpPr>
          <p:cNvPr id="232" name="CustomShape 20"/>
          <p:cNvSpPr/>
          <p:nvPr/>
        </p:nvSpPr>
        <p:spPr>
          <a:xfrm>
            <a:off x="-773094113280" y="-773094113280"/>
            <a:ext cx="773094112920" cy="773094112920"/>
          </a:xfrm>
          <a:prstGeom prst="rect">
            <a:avLst/>
          </a:prstGeom>
        </p:spPr>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3"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Problématique </a:t>
            </a:r>
            <a:endParaRPr/>
          </a:p>
        </p:txBody>
      </p:sp>
      <p:sp>
        <p:nvSpPr>
          <p:cNvPr id="234" name="TextShape 2"/>
          <p:cNvSpPr txBox="1"/>
          <p:nvPr/>
        </p:nvSpPr>
        <p:spPr>
          <a:xfrm>
            <a:off x="301680" y="1527120"/>
            <a:ext cx="8503560" cy="4571640"/>
          </a:xfrm>
          <a:prstGeom prst="rect">
            <a:avLst/>
          </a:prstGeom>
        </p:spPr>
        <p:txBody>
          <a:bodyPr bIns="45000" lIns="90000" rIns="90000" tIns="45000"/>
          <a:p>
            <a:pPr>
              <a:lnSpc>
                <a:spcPct val="100000"/>
              </a:lnSpc>
              <a:buSzPct val="85000"/>
              <a:buFont charset="2" typeface="Wingdings 2"/>
              <a:buChar char=""/>
            </a:pPr>
            <a:r>
              <a:rPr lang="fr-FR" sz="3200">
                <a:solidFill>
                  <a:srgbClr val="000000"/>
                </a:solidFill>
                <a:latin typeface="Georgia"/>
              </a:rPr>
              <a:t>Mécanismes de </a:t>
            </a:r>
            <a:r>
              <a:rPr i="1" lang="fr-FR" sz="3200">
                <a:solidFill>
                  <a:srgbClr val="000000"/>
                </a:solidFill>
                <a:latin typeface="Georgia"/>
              </a:rPr>
              <a:t>combinaison</a:t>
            </a:r>
            <a:r>
              <a:rPr lang="fr-FR" sz="3200">
                <a:solidFill>
                  <a:srgbClr val="000000"/>
                </a:solidFill>
                <a:latin typeface="Georgia"/>
              </a:rPr>
              <a:t> de ces critères pour définir un seul score de pertinence globale des documents</a:t>
            </a:r>
            <a:endParaRPr/>
          </a:p>
          <a:p>
            <a:pPr>
              <a:lnSpc>
                <a:spcPct val="100000"/>
              </a:lnSpc>
              <a:buSzPct val="85000"/>
              <a:buFont charset="2" typeface="Wingdings 2"/>
              <a:buChar char=""/>
            </a:pPr>
            <a:r>
              <a:rPr lang="fr-FR" sz="3200">
                <a:solidFill>
                  <a:srgbClr val="000000"/>
                </a:solidFill>
                <a:latin typeface="Georgia"/>
              </a:rPr>
              <a:t>Modélisation des </a:t>
            </a:r>
            <a:r>
              <a:rPr i="1" lang="fr-FR" sz="3200">
                <a:solidFill>
                  <a:srgbClr val="000000"/>
                </a:solidFill>
                <a:latin typeface="Georgia"/>
              </a:rPr>
              <a:t>préférences</a:t>
            </a:r>
            <a:r>
              <a:rPr lang="fr-FR" sz="3200">
                <a:solidFill>
                  <a:srgbClr val="000000"/>
                </a:solidFill>
                <a:latin typeface="Georgia"/>
              </a:rPr>
              <a:t> des utilisateurs </a:t>
            </a:r>
            <a:endParaRPr/>
          </a:p>
          <a:p>
            <a:pPr>
              <a:lnSpc>
                <a:spcPct val="100000"/>
              </a:lnSpc>
              <a:buSzPct val="85000"/>
              <a:buFont charset="2" typeface="Wingdings 2"/>
              <a:buChar char=""/>
            </a:pPr>
            <a:r>
              <a:rPr lang="fr-FR" sz="3200">
                <a:solidFill>
                  <a:srgbClr val="000000"/>
                </a:solidFill>
                <a:latin typeface="Georgia"/>
              </a:rPr>
              <a:t>Définition de cadres de combinaison des dimensions de pertinence</a:t>
            </a: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5" name="CustomShape 1"/>
          <p:cNvSpPr/>
          <p:nvPr/>
        </p:nvSpPr>
        <p:spPr>
          <a:xfrm>
            <a:off x="893520" y="1893240"/>
            <a:ext cx="3264840" cy="1133640"/>
          </a:xfrm>
          <a:prstGeom prst="rect">
            <a:avLst/>
          </a:prstGeom>
          <a:solidFill>
            <a:srgbClr val="f7ccbc"/>
          </a:solidFill>
        </p:spPr>
      </p:sp>
      <p:sp>
        <p:nvSpPr>
          <p:cNvPr id="236" name="CustomShape 2"/>
          <p:cNvSpPr/>
          <p:nvPr/>
        </p:nvSpPr>
        <p:spPr>
          <a:xfrm>
            <a:off x="2211120" y="4509000"/>
            <a:ext cx="632520" cy="785880"/>
          </a:xfrm>
          <a:prstGeom prst="rect">
            <a:avLst>
              <a:gd fmla="val 50000" name="adj1"/>
              <a:gd fmla="val 50000" name="adj2"/>
            </a:avLst>
          </a:prstGeom>
          <a:solidFill>
            <a:srgbClr val="f6c0ab"/>
          </a:solidFill>
          <a:ln w="47520">
            <a:solidFill>
              <a:srgbClr val="ffffff"/>
            </a:solidFill>
            <a:round/>
          </a:ln>
        </p:spPr>
      </p:sp>
      <p:sp>
        <p:nvSpPr>
          <p:cNvPr id="237" name="CustomShape 3"/>
          <p:cNvSpPr/>
          <p:nvPr/>
        </p:nvSpPr>
        <p:spPr>
          <a:xfrm>
            <a:off x="885960" y="5270400"/>
            <a:ext cx="3036960" cy="758880"/>
          </a:xfrm>
          <a:prstGeom prst="rect">
            <a:avLst/>
          </a:prstGeom>
        </p:spPr>
        <p:txBody>
          <a:bodyPr anchor="ctr" bIns="191880" lIns="191880" rIns="191880" tIns="191880"/>
          <a:p>
            <a:pPr algn="ctr">
              <a:lnSpc>
                <a:spcPct val="90000"/>
              </a:lnSpc>
            </a:pPr>
            <a:r>
              <a:rPr b="1" i="1" lang="fr-FR" sz="2700">
                <a:solidFill>
                  <a:srgbClr val="0e2c3e"/>
                </a:solidFill>
                <a:latin typeface="Georgia"/>
              </a:rPr>
              <a:t>F</a:t>
            </a:r>
            <a:r>
              <a:rPr b="1" lang="fr-FR" sz="2700">
                <a:solidFill>
                  <a:srgbClr val="0e2c3e"/>
                </a:solidFill>
                <a:latin typeface="Georgia"/>
              </a:rPr>
              <a:t>(</a:t>
            </a:r>
            <a:r>
              <a:rPr b="1" i="1" lang="fr-FR" sz="2700">
                <a:solidFill>
                  <a:srgbClr val="0e2c3e"/>
                </a:solidFill>
                <a:latin typeface="Georgia"/>
              </a:rPr>
              <a:t>ci,cj,ck,…</a:t>
            </a:r>
            <a:r>
              <a:rPr b="1" lang="fr-FR" sz="2700">
                <a:solidFill>
                  <a:srgbClr val="0e2c3e"/>
                </a:solidFill>
                <a:latin typeface="Georgia"/>
              </a:rPr>
              <a:t>)</a:t>
            </a:r>
            <a:endParaRPr/>
          </a:p>
        </p:txBody>
      </p:sp>
      <p:sp>
        <p:nvSpPr>
          <p:cNvPr id="238" name="CustomShape 4"/>
          <p:cNvSpPr/>
          <p:nvPr/>
        </p:nvSpPr>
        <p:spPr>
          <a:xfrm>
            <a:off x="2080800" y="3114720"/>
            <a:ext cx="1138680" cy="1138680"/>
          </a:xfrm>
          <a:prstGeom prst="rect">
            <a:avLst/>
          </a:prstGeom>
          <a:solidFill>
            <a:srgbClr val="f07f09"/>
          </a:solidFill>
          <a:ln w="47520">
            <a:solidFill>
              <a:srgbClr val="ffffff"/>
            </a:solidFill>
            <a:round/>
          </a:ln>
        </p:spPr>
        <p:txBody>
          <a:bodyPr anchor="ctr" bIns="24120" lIns="24120" rIns="24120" tIns="24120"/>
          <a:p>
            <a:pPr algn="ctr">
              <a:lnSpc>
                <a:spcPct val="90000"/>
              </a:lnSpc>
            </a:pPr>
            <a:r>
              <a:rPr lang="fr-FR" sz="1900">
                <a:solidFill>
                  <a:srgbClr val="ffffff"/>
                </a:solidFill>
                <a:latin typeface="Georgia"/>
              </a:rPr>
              <a:t>Critère </a:t>
            </a:r>
            <a:r>
              <a:rPr i="1" lang="fr-FR" sz="1900">
                <a:solidFill>
                  <a:srgbClr val="ffffff"/>
                </a:solidFill>
                <a:latin typeface="Georgia"/>
              </a:rPr>
              <a:t>ck</a:t>
            </a:r>
            <a:endParaRPr/>
          </a:p>
        </p:txBody>
      </p:sp>
      <p:sp>
        <p:nvSpPr>
          <p:cNvPr id="239" name="CustomShape 5"/>
          <p:cNvSpPr/>
          <p:nvPr/>
        </p:nvSpPr>
        <p:spPr>
          <a:xfrm>
            <a:off x="1265760" y="2260080"/>
            <a:ext cx="1138680" cy="1138680"/>
          </a:xfrm>
          <a:prstGeom prst="rect">
            <a:avLst/>
          </a:prstGeom>
          <a:solidFill>
            <a:srgbClr val="f07f09"/>
          </a:solidFill>
          <a:ln w="47520">
            <a:solidFill>
              <a:srgbClr val="ffffff"/>
            </a:solidFill>
            <a:round/>
          </a:ln>
        </p:spPr>
        <p:txBody>
          <a:bodyPr anchor="ctr" bIns="24120" lIns="24120" rIns="24120" tIns="24120"/>
          <a:p>
            <a:pPr algn="ctr">
              <a:lnSpc>
                <a:spcPct val="90000"/>
              </a:lnSpc>
            </a:pPr>
            <a:r>
              <a:rPr lang="fr-FR" sz="1900">
                <a:solidFill>
                  <a:srgbClr val="ffffff"/>
                </a:solidFill>
                <a:latin typeface="Georgia"/>
              </a:rPr>
              <a:t>Critère </a:t>
            </a:r>
            <a:r>
              <a:rPr i="1" lang="fr-FR" sz="1900">
                <a:solidFill>
                  <a:srgbClr val="ffffff"/>
                </a:solidFill>
                <a:latin typeface="Georgia"/>
              </a:rPr>
              <a:t>cj</a:t>
            </a:r>
            <a:endParaRPr/>
          </a:p>
        </p:txBody>
      </p:sp>
      <p:sp>
        <p:nvSpPr>
          <p:cNvPr id="240" name="CustomShape 6"/>
          <p:cNvSpPr/>
          <p:nvPr/>
        </p:nvSpPr>
        <p:spPr>
          <a:xfrm>
            <a:off x="2430000" y="1984680"/>
            <a:ext cx="1138680" cy="1138680"/>
          </a:xfrm>
          <a:prstGeom prst="rect">
            <a:avLst/>
          </a:prstGeom>
          <a:solidFill>
            <a:srgbClr val="f07f09"/>
          </a:solidFill>
          <a:ln w="47520">
            <a:solidFill>
              <a:srgbClr val="ffffff"/>
            </a:solidFill>
            <a:round/>
          </a:ln>
        </p:spPr>
        <p:txBody>
          <a:bodyPr anchor="ctr" bIns="24120" lIns="24120" rIns="24120" tIns="24120"/>
          <a:p>
            <a:pPr algn="ctr">
              <a:lnSpc>
                <a:spcPct val="90000"/>
              </a:lnSpc>
            </a:pPr>
            <a:r>
              <a:rPr lang="fr-FR" sz="1900">
                <a:solidFill>
                  <a:srgbClr val="ffffff"/>
                </a:solidFill>
                <a:latin typeface="Georgia"/>
              </a:rPr>
              <a:t>Critère </a:t>
            </a:r>
            <a:r>
              <a:rPr i="1" lang="fr-FR" sz="1900">
                <a:solidFill>
                  <a:srgbClr val="ffffff"/>
                </a:solidFill>
                <a:latin typeface="Georgia"/>
              </a:rPr>
              <a:t>ci</a:t>
            </a:r>
            <a:endParaRPr/>
          </a:p>
        </p:txBody>
      </p:sp>
      <p:sp>
        <p:nvSpPr>
          <p:cNvPr id="241" name="CustomShape 7"/>
          <p:cNvSpPr/>
          <p:nvPr/>
        </p:nvSpPr>
        <p:spPr>
          <a:xfrm>
            <a:off x="641160" y="1754640"/>
            <a:ext cx="3714480" cy="2834640"/>
          </a:xfrm>
          <a:prstGeom prst="rect">
            <a:avLst/>
          </a:prstGeom>
          <a:solidFill>
            <a:srgbClr val="ffffff"/>
          </a:solidFill>
          <a:ln w="10080">
            <a:solidFill>
              <a:srgbClr val="f07f09"/>
            </a:solidFill>
            <a:round/>
          </a:ln>
        </p:spPr>
      </p:sp>
      <p:sp>
        <p:nvSpPr>
          <p:cNvPr id="242" name="TextShape 8"/>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Problématique (2)</a:t>
            </a:r>
            <a:endParaRPr/>
          </a:p>
        </p:txBody>
      </p:sp>
      <p:sp>
        <p:nvSpPr>
          <p:cNvPr id="243" name="CustomShape 9"/>
          <p:cNvSpPr/>
          <p:nvPr/>
        </p:nvSpPr>
        <p:spPr>
          <a:xfrm>
            <a:off x="0" y="1412640"/>
            <a:ext cx="129599078040" cy="936307080"/>
          </a:xfrm>
          <a:prstGeom prst="rect">
            <a:avLst/>
          </a:prstGeom>
        </p:spPr>
      </p:sp>
      <p:sp>
        <p:nvSpPr>
          <p:cNvPr id="244" name="CustomShape 10"/>
          <p:cNvSpPr/>
          <p:nvPr/>
        </p:nvSpPr>
        <p:spPr>
          <a:xfrm>
            <a:off x="0" y="1412640"/>
            <a:ext cx="129599078040" cy="936307080"/>
          </a:xfrm>
          <a:prstGeom prst="rect">
            <a:avLst>
              <a:gd fmla="val 50000" name="adj1"/>
              <a:gd fmla="val 50000" name="adj2"/>
            </a:avLst>
          </a:prstGeom>
        </p:spPr>
      </p:sp>
      <p:sp>
        <p:nvSpPr>
          <p:cNvPr id="245" name="CustomShape 11"/>
          <p:cNvSpPr/>
          <p:nvPr/>
        </p:nvSpPr>
        <p:spPr>
          <a:xfrm>
            <a:off x="0" y="1412640"/>
            <a:ext cx="129599078040" cy="346320"/>
          </a:xfrm>
          <a:prstGeom prst="rect">
            <a:avLst/>
          </a:prstGeom>
        </p:spPr>
        <p:txBody>
          <a:bodyPr bIns="45000" lIns="90000" rIns="90000" tIns="45000"/>
          <a:p>
            <a:r>
              <a:rPr b="1" i="1" lang="fr-FR">
                <a:solidFill>
                  <a:srgbClr val="0e2c3e"/>
                </a:solidFill>
              </a:rPr>
              <a:t>F</a:t>
            </a:r>
            <a:endParaRPr/>
          </a:p>
        </p:txBody>
      </p:sp>
      <p:sp>
        <p:nvSpPr>
          <p:cNvPr id="246" name="CustomShape 12"/>
          <p:cNvSpPr/>
          <p:nvPr/>
        </p:nvSpPr>
        <p:spPr>
          <a:xfrm>
            <a:off x="0" y="46816792920"/>
            <a:ext cx="129599078040" cy="489960"/>
          </a:xfrm>
          <a:prstGeom prst="rect">
            <a:avLst/>
          </a:prstGeom>
        </p:spPr>
        <p:txBody>
          <a:bodyPr bIns="45000" lIns="90000" rIns="90000" tIns="45000"/>
          <a:p>
            <a:r>
              <a:rPr lang="fr-FR"/>
              <a:t>Critère </a:t>
            </a:r>
            <a:endParaRPr/>
          </a:p>
        </p:txBody>
      </p:sp>
      <p:sp>
        <p:nvSpPr>
          <p:cNvPr id="247" name="CustomShape 13"/>
          <p:cNvSpPr/>
          <p:nvPr/>
        </p:nvSpPr>
        <p:spPr>
          <a:xfrm>
            <a:off x="0" y="93632172840"/>
            <a:ext cx="129599078040" cy="489960"/>
          </a:xfrm>
          <a:prstGeom prst="rect">
            <a:avLst/>
          </a:prstGeom>
        </p:spPr>
        <p:txBody>
          <a:bodyPr bIns="45000" lIns="90000" rIns="90000" tIns="45000"/>
          <a:p>
            <a:r>
              <a:rPr lang="fr-FR"/>
              <a:t>Critère </a:t>
            </a:r>
            <a:endParaRPr/>
          </a:p>
        </p:txBody>
      </p:sp>
      <p:sp>
        <p:nvSpPr>
          <p:cNvPr id="248" name="CustomShape 14"/>
          <p:cNvSpPr/>
          <p:nvPr/>
        </p:nvSpPr>
        <p:spPr>
          <a:xfrm>
            <a:off x="0" y="140447552760"/>
            <a:ext cx="129599078040" cy="489960"/>
          </a:xfrm>
          <a:prstGeom prst="rect">
            <a:avLst/>
          </a:prstGeom>
        </p:spPr>
        <p:txBody>
          <a:bodyPr bIns="45000" lIns="90000" rIns="90000" tIns="45000"/>
          <a:p>
            <a:r>
              <a:rPr lang="fr-FR"/>
              <a:t>Critère </a:t>
            </a:r>
            <a:endParaRPr/>
          </a:p>
        </p:txBody>
      </p:sp>
      <p:sp>
        <p:nvSpPr>
          <p:cNvPr id="249" name="CustomShape 15"/>
          <p:cNvSpPr/>
          <p:nvPr/>
        </p:nvSpPr>
        <p:spPr>
          <a:xfrm>
            <a:off x="0" y="187262932680"/>
            <a:ext cx="129599078040" cy="936307080"/>
          </a:xfrm>
          <a:prstGeom prst="rect">
            <a:avLst/>
          </a:prstGeom>
        </p:spPr>
      </p:sp>
      <p:sp>
        <p:nvSpPr>
          <p:cNvPr id="250" name="TextShape 16"/>
          <p:cNvSpPr txBox="1"/>
          <p:nvPr/>
        </p:nvSpPr>
        <p:spPr>
          <a:xfrm>
            <a:off x="4860000" y="2349000"/>
            <a:ext cx="3888000" cy="2921040"/>
          </a:xfrm>
          <a:prstGeom prst="rect">
            <a:avLst/>
          </a:prstGeom>
        </p:spPr>
        <p:txBody>
          <a:bodyPr bIns="45000" lIns="90000" rIns="90000" tIns="45000"/>
          <a:p>
            <a:pPr algn="r">
              <a:lnSpc>
                <a:spcPct val="100000"/>
              </a:lnSpc>
              <a:buSzPct val="85000"/>
              <a:buFont charset="2" typeface="Wingdings 2"/>
              <a:buChar char=""/>
            </a:pPr>
            <a:r>
              <a:rPr lang="fr-FR" sz="2500">
                <a:solidFill>
                  <a:srgbClr val="ffffff"/>
                </a:solidFill>
                <a:latin typeface="Georgia"/>
              </a:rPr>
              <a:t>Fonction d’agrégation </a:t>
            </a:r>
            <a:r>
              <a:rPr i="1" lang="fr-FR" sz="2500">
                <a:solidFill>
                  <a:srgbClr val="ffffff"/>
                </a:solidFill>
                <a:latin typeface="Georgia"/>
              </a:rPr>
              <a:t>F</a:t>
            </a:r>
            <a:r>
              <a:rPr lang="fr-FR" sz="2500">
                <a:solidFill>
                  <a:srgbClr val="ffffff"/>
                </a:solidFill>
                <a:latin typeface="Georgia"/>
              </a:rPr>
              <a:t> </a:t>
            </a:r>
            <a:endParaRPr/>
          </a:p>
          <a:p>
            <a:pPr algn="r">
              <a:lnSpc>
                <a:spcPct val="100000"/>
              </a:lnSpc>
              <a:buSzPct val="85000"/>
              <a:buFont charset="2" typeface="Wingdings 2"/>
              <a:buChar char=""/>
            </a:pPr>
            <a:r>
              <a:rPr lang="fr-FR" sz="2500">
                <a:solidFill>
                  <a:srgbClr val="ffffff"/>
                </a:solidFill>
                <a:latin typeface="Georgia"/>
              </a:rPr>
              <a:t>Préférences représentées par : </a:t>
            </a:r>
            <a:endParaRPr/>
          </a:p>
          <a:p>
            <a:pPr lvl="1">
              <a:lnSpc>
                <a:spcPct val="100000"/>
              </a:lnSpc>
              <a:buSzPct val="70000"/>
              <a:buFont charset="2" typeface="Wingdings"/>
              <a:buChar char=""/>
            </a:pPr>
            <a:r>
              <a:rPr lang="fr-FR" sz="2200">
                <a:solidFill>
                  <a:srgbClr val="323232"/>
                </a:solidFill>
                <a:latin typeface="Georgia"/>
              </a:rPr>
              <a:t>Poids sur l’ensemble des critères </a:t>
            </a:r>
            <a:endParaRPr/>
          </a:p>
          <a:p>
            <a:pPr lvl="1">
              <a:lnSpc>
                <a:spcPct val="100000"/>
              </a:lnSpc>
              <a:buSzPct val="70000"/>
              <a:buFont charset="2" typeface="Wingdings"/>
              <a:buChar char=""/>
            </a:pPr>
            <a:r>
              <a:rPr lang="fr-FR" sz="2200">
                <a:solidFill>
                  <a:srgbClr val="323232"/>
                </a:solidFill>
                <a:latin typeface="Georgia"/>
              </a:rPr>
              <a:t>Relation d’ordre ≻</a:t>
            </a:r>
            <a:r>
              <a:rPr i="1" lang="fr-FR" sz="2200">
                <a:solidFill>
                  <a:srgbClr val="323232"/>
                </a:solidFill>
                <a:latin typeface="Georgia"/>
              </a:rPr>
              <a:t>C</a:t>
            </a:r>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1" name="TextShape 1"/>
          <p:cNvSpPr txBox="1"/>
          <p:nvPr/>
        </p:nvSpPr>
        <p:spPr>
          <a:xfrm>
            <a:off x="301680" y="228600"/>
            <a:ext cx="8534160" cy="758520"/>
          </a:xfrm>
          <a:prstGeom prst="rect">
            <a:avLst/>
          </a:prstGeom>
        </p:spPr>
        <p:txBody>
          <a:bodyPr anchor="b" bIns="45000" lIns="90000" rIns="90000" tIns="45000"/>
          <a:p>
            <a:pPr algn="ctr">
              <a:lnSpc>
                <a:spcPct val="100000"/>
              </a:lnSpc>
            </a:pPr>
            <a:r>
              <a:rPr lang="fr-FR" sz="3300">
                <a:solidFill>
                  <a:srgbClr val="174d6d"/>
                </a:solidFill>
                <a:latin typeface="Georgia"/>
              </a:rPr>
              <a:t>État de l’art </a:t>
            </a:r>
            <a:endParaRPr/>
          </a:p>
        </p:txBody>
      </p:sp>
      <p:sp>
        <p:nvSpPr>
          <p:cNvPr id="252" name="TextShape 2"/>
          <p:cNvSpPr txBox="1"/>
          <p:nvPr/>
        </p:nvSpPr>
        <p:spPr>
          <a:xfrm>
            <a:off x="323640" y="1628640"/>
            <a:ext cx="8503560" cy="4032000"/>
          </a:xfrm>
          <a:prstGeom prst="rect">
            <a:avLst/>
          </a:prstGeom>
        </p:spPr>
        <p:txBody>
          <a:bodyPr bIns="45000" lIns="90000" rIns="90000" tIns="45000"/>
          <a:p>
            <a:pPr>
              <a:lnSpc>
                <a:spcPct val="100000"/>
              </a:lnSpc>
              <a:buSzPct val="85000"/>
              <a:buFont charset="2" typeface="Wingdings 2"/>
              <a:buChar char=""/>
            </a:pPr>
            <a:r>
              <a:rPr lang="fr-FR" sz="2800">
                <a:solidFill>
                  <a:srgbClr val="000000"/>
                </a:solidFill>
                <a:latin typeface="Georgia"/>
              </a:rPr>
              <a:t>Les approches qui ont été proposées pour répondre à ces problèmes d’agrégation multicritères se basent généralement sur : </a:t>
            </a:r>
            <a:endParaRPr/>
          </a:p>
          <a:p>
            <a:pPr>
              <a:lnSpc>
                <a:spcPct val="100000"/>
              </a:lnSpc>
            </a:pPr>
            <a:endParaRPr/>
          </a:p>
          <a:p>
            <a:pPr lvl="1">
              <a:lnSpc>
                <a:spcPct val="100000"/>
              </a:lnSpc>
              <a:buSzPct val="70000"/>
              <a:buFont charset="2" typeface="Wingdings"/>
              <a:buChar char=""/>
            </a:pPr>
            <a:r>
              <a:rPr lang="fr-FR" sz="2400">
                <a:solidFill>
                  <a:srgbClr val="323232"/>
                </a:solidFill>
                <a:latin typeface="Georgia"/>
              </a:rPr>
              <a:t>Somme arithmétique</a:t>
            </a:r>
            <a:r>
              <a:rPr lang="fr-FR" sz="2400">
                <a:solidFill>
                  <a:srgbClr val="323232"/>
                </a:solidFill>
                <a:latin typeface="Georgia"/>
              </a:rPr>
              <a:t>	</a:t>
            </a:r>
            <a:endParaRPr/>
          </a:p>
          <a:p>
            <a:pPr lvl="1">
              <a:lnSpc>
                <a:spcPct val="100000"/>
              </a:lnSpc>
              <a:buSzPct val="70000"/>
              <a:buFont charset="2" typeface="Wingdings"/>
              <a:buChar char=""/>
            </a:pPr>
            <a:r>
              <a:rPr lang="fr-FR" sz="2400">
                <a:solidFill>
                  <a:srgbClr val="323232"/>
                </a:solidFill>
                <a:latin typeface="Georgia"/>
              </a:rPr>
              <a:t>Somme arithmétique pondéré </a:t>
            </a:r>
            <a:endParaRPr/>
          </a:p>
          <a:p>
            <a:pPr lvl="1">
              <a:lnSpc>
                <a:spcPct val="100000"/>
              </a:lnSpc>
              <a:buSzPct val="70000"/>
              <a:buFont charset="2" typeface="Wingdings"/>
              <a:buChar char=""/>
            </a:pPr>
            <a:r>
              <a:rPr lang="fr-FR" sz="2400">
                <a:solidFill>
                  <a:srgbClr val="323232"/>
                </a:solidFill>
                <a:latin typeface="Georgia"/>
              </a:rPr>
              <a:t>Mécanismes de combinaison linéaire (Vogt et al., 1999, Larkey et al., 2000, Si et al., 2002).</a:t>
            </a:r>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